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60" r:id="rId4"/>
    <p:sldId id="261" r:id="rId5"/>
    <p:sldId id="262" r:id="rId6"/>
    <p:sldId id="275" r:id="rId7"/>
    <p:sldId id="263" r:id="rId8"/>
    <p:sldId id="264" r:id="rId9"/>
    <p:sldId id="265" r:id="rId10"/>
    <p:sldId id="266" r:id="rId11"/>
    <p:sldId id="258" r:id="rId12"/>
    <p:sldId id="268" r:id="rId13"/>
    <p:sldId id="277" r:id="rId14"/>
    <p:sldId id="269" r:id="rId15"/>
    <p:sldId id="279" r:id="rId16"/>
    <p:sldId id="281" r:id="rId17"/>
    <p:sldId id="296" r:id="rId18"/>
    <p:sldId id="270" r:id="rId19"/>
    <p:sldId id="283" r:id="rId20"/>
    <p:sldId id="271" r:id="rId21"/>
    <p:sldId id="272" r:id="rId22"/>
    <p:sldId id="273" r:id="rId23"/>
    <p:sldId id="287" r:id="rId24"/>
    <p:sldId id="285" r:id="rId25"/>
    <p:sldId id="274" r:id="rId26"/>
    <p:sldId id="289" r:id="rId27"/>
    <p:sldId id="291" r:id="rId2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84CD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91834" autoAdjust="0"/>
  </p:normalViewPr>
  <p:slideViewPr>
    <p:cSldViewPr>
      <p:cViewPr varScale="1">
        <p:scale>
          <a:sx n="82" d="100"/>
          <a:sy n="82" d="100"/>
        </p:scale>
        <p:origin x="917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Top Smartphone Platform</a:t>
            </a:r>
            <a:r>
              <a:rPr lang="en-US" baseline="0"/>
              <a:t> in the U.S.</a:t>
            </a:r>
            <a:endParaRPr lang="en-US"/>
          </a:p>
        </c:rich>
      </c:tx>
      <c:overlay val="1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298780487804878E-2"/>
          <c:y val="0.22021179013522962"/>
          <c:w val="0.80633462166314562"/>
          <c:h val="0.7624793008140418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21778095192369246"/>
                  <c:y val="0.1487159693273635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Apple</a:t>
                    </a:r>
                  </a:p>
                  <a:p>
                    <a:r>
                      <a:rPr lang="en-US" b="1"/>
                      <a:t> 41.60%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2333723433198899"/>
                  <c:y val="-9.6117483584448202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Android</a:t>
                    </a:r>
                  </a:p>
                  <a:p>
                    <a:r>
                      <a:rPr lang="en-US" b="1"/>
                      <a:t> 51.70%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23666418603162409"/>
                  <c:y val="0.13290194262049423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Blackberry</a:t>
                    </a:r>
                  </a:p>
                  <a:p>
                    <a:r>
                      <a:rPr lang="en-US" b="1"/>
                      <a:t>3.10%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20669091287369565"/>
                  <c:y val="1.9009648015451356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Microsoft</a:t>
                    </a:r>
                  </a:p>
                  <a:p>
                    <a:r>
                      <a:rPr lang="en-US" b="1"/>
                      <a:t>3.20%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42736990669611419"/>
                  <c:y val="5.2650555358780847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Symbian</a:t>
                    </a:r>
                  </a:p>
                  <a:p>
                    <a:r>
                      <a:rPr lang="en-US" b="1"/>
                      <a:t>0.20%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Sheet1!$B$2:$B$6</c:f>
              <c:strCache>
                <c:ptCount val="5"/>
                <c:pt idx="0">
                  <c:v>Apple</c:v>
                </c:pt>
                <c:pt idx="1">
                  <c:v>Android</c:v>
                </c:pt>
                <c:pt idx="2">
                  <c:v>Blackberry</c:v>
                </c:pt>
                <c:pt idx="3">
                  <c:v>Microsoft</c:v>
                </c:pt>
                <c:pt idx="4">
                  <c:v>Symbian</c:v>
                </c:pt>
              </c:strCache>
            </c:strRef>
          </c:cat>
          <c:val>
            <c:numRef>
              <c:f>Sheet1!$C$2:$C$6</c:f>
              <c:numCache>
                <c:formatCode>0.00%</c:formatCode>
                <c:ptCount val="5"/>
                <c:pt idx="0">
                  <c:v>0.41599999999999998</c:v>
                </c:pt>
                <c:pt idx="1">
                  <c:v>0.51700000000000002</c:v>
                </c:pt>
                <c:pt idx="2">
                  <c:v>3.1E-2</c:v>
                </c:pt>
                <c:pt idx="3">
                  <c:v>3.2000000000000001E-2</c:v>
                </c:pt>
                <c:pt idx="4">
                  <c:v>2E-3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298780487804878E-2"/>
          <c:y val="0.22021179013522962"/>
          <c:w val="0.80633462166314562"/>
          <c:h val="0.7624793008140418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21778095192369246"/>
                  <c:y val="0.1487159693273635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Apple</a:t>
                    </a:r>
                  </a:p>
                  <a:p>
                    <a:r>
                      <a:rPr lang="en-US" b="1"/>
                      <a:t> 41.60%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2333723433198899"/>
                  <c:y val="-9.6117483584448202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Android</a:t>
                    </a:r>
                  </a:p>
                  <a:p>
                    <a:r>
                      <a:rPr lang="en-US" b="1"/>
                      <a:t> 51.70%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23666418603162409"/>
                  <c:y val="0.13290194262049423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Blackberry</a:t>
                    </a:r>
                  </a:p>
                  <a:p>
                    <a:r>
                      <a:rPr lang="en-US" b="1"/>
                      <a:t>3.10%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20669091287369565"/>
                  <c:y val="1.9009648015451356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Microsoft</a:t>
                    </a:r>
                  </a:p>
                  <a:p>
                    <a:r>
                      <a:rPr lang="en-US" b="1"/>
                      <a:t>3.20%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42736990669611419"/>
                  <c:y val="5.2650555358780847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Symbian</a:t>
                    </a:r>
                  </a:p>
                  <a:p>
                    <a:r>
                      <a:rPr lang="en-US" b="1"/>
                      <a:t>0.20%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Sheet1!$B$2:$B$6</c:f>
              <c:strCache>
                <c:ptCount val="5"/>
                <c:pt idx="0">
                  <c:v>Apple</c:v>
                </c:pt>
                <c:pt idx="1">
                  <c:v>Android</c:v>
                </c:pt>
                <c:pt idx="2">
                  <c:v>Blackberry</c:v>
                </c:pt>
                <c:pt idx="3">
                  <c:v>Microsoft</c:v>
                </c:pt>
                <c:pt idx="4">
                  <c:v>Symbian</c:v>
                </c:pt>
              </c:strCache>
            </c:strRef>
          </c:cat>
          <c:val>
            <c:numRef>
              <c:f>Sheet1!$C$2:$C$6</c:f>
              <c:numCache>
                <c:formatCode>0.00%</c:formatCode>
                <c:ptCount val="5"/>
                <c:pt idx="0">
                  <c:v>0.41599999999999998</c:v>
                </c:pt>
                <c:pt idx="1">
                  <c:v>0.51700000000000002</c:v>
                </c:pt>
                <c:pt idx="2">
                  <c:v>3.1E-2</c:v>
                </c:pt>
                <c:pt idx="3">
                  <c:v>3.2000000000000001E-2</c:v>
                </c:pt>
                <c:pt idx="4">
                  <c:v>2E-3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B3CC0-62D8-417C-9094-5F5437EE01C7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EE53E-F115-4EAF-9DDA-7496191BC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97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EE3B173-F636-4374-951C-6DEA5D982D81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AE65B1E-6AE9-4964-A372-B4CEC9EC2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061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Price must be set high enough to make a profit</a:t>
            </a:r>
            <a:r>
              <a:rPr lang="en-US" baseline="0" dirty="0" smtClean="0"/>
              <a:t> yet low enough so that it does not exceed the value the customers place on the product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Forms of price</a:t>
            </a:r>
          </a:p>
          <a:p>
            <a:r>
              <a:rPr lang="en-US" baseline="0" dirty="0" smtClean="0"/>
              <a:t>Fee you pay for the doctor to do a check up</a:t>
            </a:r>
          </a:p>
          <a:p>
            <a:r>
              <a:rPr lang="en-US" baseline="0" dirty="0" smtClean="0"/>
              <a:t>Amount of money that you pay for a pair of shoes</a:t>
            </a:r>
          </a:p>
          <a:p>
            <a:r>
              <a:rPr lang="en-US" baseline="0" dirty="0" smtClean="0"/>
              <a:t>Rent is the monthly price</a:t>
            </a:r>
          </a:p>
          <a:p>
            <a:r>
              <a:rPr lang="en-US" baseline="0" dirty="0" smtClean="0"/>
              <a:t>Interest is the price of a loan</a:t>
            </a:r>
          </a:p>
          <a:p>
            <a:r>
              <a:rPr lang="en-US" baseline="0" dirty="0" smtClean="0"/>
              <a:t>Dues are the price of membership</a:t>
            </a:r>
          </a:p>
          <a:p>
            <a:r>
              <a:rPr lang="en-US" baseline="0" dirty="0" smtClean="0"/>
              <a:t>Tuition is the price you pay for an education</a:t>
            </a:r>
          </a:p>
          <a:p>
            <a:r>
              <a:rPr lang="en-US" baseline="0" dirty="0" smtClean="0"/>
              <a:t>Wages, salaries, commissions and bonuses are prices businesses pay workers for their labor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65B1E-6AE9-4964-A372-B4CEC9EC28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6777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.64/6 = 10.66 cents</a:t>
            </a:r>
            <a:r>
              <a:rPr lang="en-US" baseline="0" dirty="0" smtClean="0"/>
              <a:t> per ounce</a:t>
            </a:r>
          </a:p>
          <a:p>
            <a:r>
              <a:rPr lang="en-US" baseline="0" dirty="0" smtClean="0"/>
              <a:t>.89/12 = 7.41 cents per ounce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Cost per quart</a:t>
            </a:r>
          </a:p>
          <a:p>
            <a:endParaRPr lang="en-US" baseline="0" dirty="0" smtClean="0"/>
          </a:p>
          <a:p>
            <a:r>
              <a:rPr lang="en-US" baseline="0" dirty="0" smtClean="0"/>
              <a:t>10.66 * 32 = 3.41</a:t>
            </a:r>
          </a:p>
          <a:p>
            <a:r>
              <a:rPr lang="en-US" baseline="0" dirty="0" smtClean="0"/>
              <a:t>7.41 * 32 = 2.38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65B1E-6AE9-4964-A372-B4CEC9EC28E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805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Regular prices</a:t>
            </a:r>
            <a:r>
              <a:rPr lang="en-US" baseline="0" dirty="0" smtClean="0"/>
              <a:t> must have been offered to the public for a reasonable and recent period of time in order for a business to say that the price has been reduced.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65B1E-6AE9-4964-A372-B4CEC9EC28E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102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number of items</a:t>
            </a:r>
            <a:r>
              <a:rPr lang="en-US" baseline="0" dirty="0" smtClean="0"/>
              <a:t> sold may not increase or may remain stable if prices are raised</a:t>
            </a:r>
          </a:p>
          <a:p>
            <a:endParaRPr lang="en-US" baseline="0" dirty="0" smtClean="0"/>
          </a:p>
          <a:p>
            <a:r>
              <a:rPr lang="en-US" baseline="0" dirty="0" smtClean="0"/>
              <a:t>It is important to remember that an increase in price can increase profits only if costs and expenses can be maintained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65B1E-6AE9-4964-A372-B4CEC9EC28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07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let’s say that you have a</a:t>
            </a:r>
            <a:r>
              <a:rPr lang="en-US" baseline="0" dirty="0" smtClean="0"/>
              <a:t> ROI target of 25%, what do you do?</a:t>
            </a:r>
          </a:p>
          <a:p>
            <a:r>
              <a:rPr lang="en-US" dirty="0"/>
              <a:t> 9.00          7.50          1.50   20%</a:t>
            </a:r>
            <a:r>
              <a:rPr lang="en-US" dirty="0" smtClean="0"/>
              <a:t> </a:t>
            </a:r>
            <a:r>
              <a:rPr lang="en-US" dirty="0"/>
              <a:t>baseline</a:t>
            </a:r>
          </a:p>
          <a:p>
            <a:r>
              <a:rPr lang="en-US" dirty="0"/>
              <a:t> 9.00          7.20          1.80   25%</a:t>
            </a:r>
            <a:r>
              <a:rPr lang="en-US" dirty="0" smtClean="0"/>
              <a:t> </a:t>
            </a:r>
            <a:r>
              <a:rPr lang="en-US" dirty="0"/>
              <a:t>cut costs</a:t>
            </a:r>
          </a:p>
          <a:p>
            <a:r>
              <a:rPr lang="en-US" dirty="0"/>
              <a:t> 9.35          7.50          1.85   25%</a:t>
            </a:r>
            <a:r>
              <a:rPr lang="en-US" dirty="0" smtClean="0"/>
              <a:t> </a:t>
            </a:r>
            <a:r>
              <a:rPr lang="en-US" dirty="0"/>
              <a:t>raise price</a:t>
            </a:r>
          </a:p>
          <a:p>
            <a:r>
              <a:rPr lang="en-US" dirty="0"/>
              <a:t> 9.20          7.35          1.85   25%</a:t>
            </a:r>
            <a:r>
              <a:rPr lang="en-US" dirty="0" smtClean="0"/>
              <a:t> </a:t>
            </a:r>
            <a:r>
              <a:rPr lang="en-US" dirty="0"/>
              <a:t>raise price and cut costs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65B1E-6AE9-4964-A372-B4CEC9EC28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99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Market</a:t>
            </a:r>
            <a:r>
              <a:rPr lang="en-US" baseline="0" dirty="0" smtClean="0"/>
              <a:t> share – a company may forego immediate profit in order to gain a larger share of the market.  Walmart vs Toys R Us in 2009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Market position – keeping track of the changing size of a market and the growth of competitors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AVIS rental car used to be number 2 and used that are a very large part of the ad campaigns in order to become number one. “We are number 2,</a:t>
            </a:r>
            <a:r>
              <a:rPr lang="en-US" baseline="0" dirty="0" smtClean="0"/>
              <a:t> so we try harder”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65B1E-6AE9-4964-A372-B4CEC9EC28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356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65B1E-6AE9-4964-A372-B4CEC9EC28E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73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Demand goes</a:t>
            </a:r>
            <a:r>
              <a:rPr lang="en-US" baseline="0" dirty="0" smtClean="0"/>
              <a:t> up when the price goes down</a:t>
            </a:r>
          </a:p>
          <a:p>
            <a:r>
              <a:rPr lang="en-US" baseline="0" dirty="0" smtClean="0"/>
              <a:t>Demand goes down when the price goes up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65B1E-6AE9-4964-A372-B4CEC9EC28E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251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65B1E-6AE9-4964-A372-B4CEC9EC28E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93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company can use a lower price when its target market is price conscious.</a:t>
            </a:r>
          </a:p>
          <a:p>
            <a:r>
              <a:rPr lang="en-US" dirty="0" smtClean="0"/>
              <a:t>When</a:t>
            </a:r>
            <a:r>
              <a:rPr lang="en-US" baseline="0" dirty="0" smtClean="0"/>
              <a:t> its target market is not price conscious they can resort to various forms of non price competition</a:t>
            </a:r>
          </a:p>
          <a:p>
            <a:endParaRPr lang="en-US" dirty="0" smtClean="0"/>
          </a:p>
          <a:p>
            <a:r>
              <a:rPr lang="en-US" dirty="0" smtClean="0"/>
              <a:t>Price wars are good for the consumer – companies lower their prices to attract them</a:t>
            </a:r>
          </a:p>
          <a:p>
            <a:r>
              <a:rPr lang="en-US" dirty="0" smtClean="0"/>
              <a:t>2009 Amazon,</a:t>
            </a:r>
            <a:r>
              <a:rPr lang="en-US" baseline="0" dirty="0" smtClean="0"/>
              <a:t> Walmart and Target all tried to attract customers with $9 books</a:t>
            </a:r>
          </a:p>
          <a:p>
            <a:r>
              <a:rPr lang="en-US" baseline="0" dirty="0" smtClean="0"/>
              <a:t>Consumers won, but publishers and retail book stores lost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65B1E-6AE9-4964-A372-B4CEC9EC28E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8516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Price fixing can</a:t>
            </a:r>
            <a:r>
              <a:rPr lang="en-US" baseline="0" dirty="0" smtClean="0"/>
              <a:t> only be proven when there is evidence of collusion or communication among competitors to establish price ranges. Price fixing is illegal because it eliminates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65B1E-6AE9-4964-A372-B4CEC9EC28E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913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77604" y="1371600"/>
            <a:ext cx="8915400" cy="53913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168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/>
          <p:cNvSpPr/>
          <p:nvPr userDrawn="1"/>
        </p:nvSpPr>
        <p:spPr>
          <a:xfrm>
            <a:off x="-137817" y="-152400"/>
            <a:ext cx="1247931" cy="1905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604" y="1371600"/>
            <a:ext cx="8915400" cy="53913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Pentagon 8"/>
          <p:cNvSpPr/>
          <p:nvPr userDrawn="1"/>
        </p:nvSpPr>
        <p:spPr>
          <a:xfrm>
            <a:off x="729114" y="562521"/>
            <a:ext cx="1678506" cy="809079"/>
          </a:xfrm>
          <a:prstGeom prst="homePlat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25</a:t>
            </a:r>
            <a:endParaRPr lang="en-US" sz="4800" b="1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255410" y="-510268"/>
            <a:ext cx="2198566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</a:t>
            </a:r>
            <a:r>
              <a:rPr lang="en-US" sz="9000" b="1" cap="none" spc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</a:t>
            </a:r>
            <a:endParaRPr lang="en-US" sz="9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8" name="Title 1"/>
          <p:cNvSpPr txBox="1">
            <a:spLocks/>
          </p:cNvSpPr>
          <p:nvPr userDrawn="1"/>
        </p:nvSpPr>
        <p:spPr>
          <a:xfrm>
            <a:off x="2400454" y="599271"/>
            <a:ext cx="6722603" cy="685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5384CD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Price Planning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5384CD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b="1" kern="1200">
          <a:solidFill>
            <a:schemeClr val="accent6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b="1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hyperlink" Target="https://www.google.com/url?sa=i&amp;rct=j&amp;q=&amp;esrc=s&amp;source=images&amp;cd=&amp;cad=rja&amp;uact=8&amp;ved=0ahUKEwjU6aiZ2-3LAhVngYMKHYJCDcsQjRwIBw&amp;url=https://www.asme.org/shop/books/book-proposals&amp;bvm=bv.118443451,d.amc&amp;psig=AFQjCNGHm2THQ4VNcy67XCuyNrAr9dIjVg&amp;ust=1459609469018672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pPr lvl="1"/>
            <a:r>
              <a:rPr lang="en-US" dirty="0" smtClean="0"/>
              <a:t>Recognize</a:t>
            </a:r>
            <a:r>
              <a:rPr lang="en-US" baseline="0" dirty="0" smtClean="0"/>
              <a:t> the different forms of pricing</a:t>
            </a:r>
          </a:p>
          <a:p>
            <a:pPr lvl="1"/>
            <a:r>
              <a:rPr lang="en-US" baseline="0" dirty="0" smtClean="0"/>
              <a:t>Explain the importance of pricing</a:t>
            </a:r>
          </a:p>
          <a:p>
            <a:pPr lvl="1"/>
            <a:r>
              <a:rPr lang="en-US" baseline="0" dirty="0" smtClean="0"/>
              <a:t>List the goals of pricing</a:t>
            </a:r>
          </a:p>
          <a:p>
            <a:pPr lvl="1"/>
            <a:r>
              <a:rPr lang="en-US" baseline="0" dirty="0" smtClean="0"/>
              <a:t>Differentiate between market share and market position</a:t>
            </a:r>
          </a:p>
          <a:p>
            <a:pPr lvl="1"/>
            <a:r>
              <a:rPr lang="en-US" baseline="0" dirty="0" smtClean="0"/>
              <a:t>List the four market factors that affect price planning</a:t>
            </a:r>
          </a:p>
          <a:p>
            <a:pPr lvl="1"/>
            <a:r>
              <a:rPr lang="en-US" baseline="0" dirty="0" smtClean="0"/>
              <a:t>Analyze demand elasticity and supply-and-demand theory</a:t>
            </a:r>
          </a:p>
          <a:p>
            <a:pPr lvl="1"/>
            <a:r>
              <a:rPr lang="en-US" baseline="0" dirty="0" smtClean="0"/>
              <a:t>Explain how government regulations affect price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93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Meeting the competition</a:t>
            </a:r>
          </a:p>
          <a:p>
            <a:pPr lvl="2"/>
            <a:r>
              <a:rPr lang="en-US" dirty="0" smtClean="0"/>
              <a:t>Some companies</a:t>
            </a:r>
            <a:r>
              <a:rPr lang="en-US" baseline="0" dirty="0" smtClean="0"/>
              <a:t> aim to meet the prices of their competition</a:t>
            </a:r>
          </a:p>
          <a:p>
            <a:pPr lvl="2"/>
            <a:r>
              <a:rPr lang="en-US" baseline="0" dirty="0" smtClean="0"/>
              <a:t>See what the industry leader is doing and price accordingly</a:t>
            </a:r>
          </a:p>
          <a:p>
            <a:pPr lvl="2"/>
            <a:endParaRPr lang="en-US" baseline="0" dirty="0" smtClean="0"/>
          </a:p>
          <a:p>
            <a:pPr lvl="2"/>
            <a:r>
              <a:rPr lang="en-US" baseline="0" dirty="0" smtClean="0"/>
              <a:t>Non-price competing factors</a:t>
            </a:r>
          </a:p>
          <a:p>
            <a:pPr lvl="3"/>
            <a:r>
              <a:rPr lang="en-US" dirty="0" smtClean="0"/>
              <a:t>Quality or uniqueness of product</a:t>
            </a:r>
          </a:p>
          <a:p>
            <a:pPr lvl="3"/>
            <a:r>
              <a:rPr lang="en-US" dirty="0" smtClean="0"/>
              <a:t>Convenience of business location or hours</a:t>
            </a:r>
          </a:p>
          <a:p>
            <a:pPr lvl="3"/>
            <a:r>
              <a:rPr lang="en-US" dirty="0" smtClean="0"/>
              <a:t>Level of 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65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25.2 – Price</a:t>
            </a:r>
            <a:r>
              <a:rPr lang="en-US" baseline="0" dirty="0" smtClean="0"/>
              <a:t> Planning Factors</a:t>
            </a:r>
          </a:p>
          <a:p>
            <a:endParaRPr lang="en-US" baseline="0" dirty="0" smtClean="0"/>
          </a:p>
          <a:p>
            <a:pPr lvl="1"/>
            <a:r>
              <a:rPr lang="en-US" dirty="0" smtClean="0"/>
              <a:t>The Main Idea</a:t>
            </a:r>
          </a:p>
          <a:p>
            <a:pPr lvl="2"/>
            <a:r>
              <a:rPr lang="en-US" dirty="0" smtClean="0"/>
              <a:t>Pricing requires the examination</a:t>
            </a:r>
            <a:r>
              <a:rPr lang="en-US" baseline="0" dirty="0" smtClean="0"/>
              <a:t> </a:t>
            </a:r>
            <a:r>
              <a:rPr lang="en-US" baseline="0" smtClean="0"/>
              <a:t>of many </a:t>
            </a:r>
            <a:r>
              <a:rPr lang="en-US" baseline="0" dirty="0" smtClean="0"/>
              <a:t>factors. Skipping even one aspect of the pricing process could cost a business millions of dollars in lost sales, fine, and/or lawsuits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3886200"/>
            <a:ext cx="792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“Pricing decisions involve</a:t>
            </a:r>
            <a:r>
              <a:rPr lang="en-US" sz="3600" b="1" dirty="0" smtClean="0">
                <a:solidFill>
                  <a:srgbClr val="FF0000"/>
                </a:solidFill>
              </a:rPr>
              <a:t> extensive analysis of many factors.</a:t>
            </a:r>
            <a:r>
              <a:rPr lang="en-US" sz="3600" b="1" dirty="0" smtClean="0"/>
              <a:t>”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46932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Market Factors</a:t>
            </a:r>
            <a:r>
              <a:rPr lang="en-US" baseline="0" dirty="0" smtClean="0"/>
              <a:t> Affecting Prices</a:t>
            </a:r>
          </a:p>
          <a:p>
            <a:endParaRPr lang="en-US" baseline="0" dirty="0" smtClean="0"/>
          </a:p>
          <a:p>
            <a:pPr lvl="1"/>
            <a:r>
              <a:rPr lang="en-US" baseline="0" dirty="0" smtClean="0"/>
              <a:t>How does a business make pricing decisions?</a:t>
            </a:r>
          </a:p>
          <a:p>
            <a:pPr lvl="1"/>
            <a:endParaRPr lang="en-US" baseline="0" dirty="0" smtClean="0"/>
          </a:p>
          <a:p>
            <a:pPr lvl="1"/>
            <a:r>
              <a:rPr lang="en-US" baseline="0" dirty="0" smtClean="0"/>
              <a:t>Constant changes in the market place force businesses to review pricing decisions</a:t>
            </a:r>
          </a:p>
          <a:p>
            <a:pPr lvl="1"/>
            <a:endParaRPr lang="en-US" baseline="0" dirty="0" smtClean="0"/>
          </a:p>
          <a:p>
            <a:pPr lvl="2"/>
            <a:r>
              <a:rPr lang="en-US" baseline="0" dirty="0" smtClean="0"/>
              <a:t>Four key factors</a:t>
            </a:r>
          </a:p>
          <a:p>
            <a:pPr lvl="3"/>
            <a:r>
              <a:rPr lang="en-US" baseline="0" dirty="0" smtClean="0"/>
              <a:t>Cost and Expenses</a:t>
            </a:r>
          </a:p>
          <a:p>
            <a:pPr lvl="3"/>
            <a:r>
              <a:rPr lang="en-US" baseline="0" dirty="0" smtClean="0"/>
              <a:t>Supply and Demand</a:t>
            </a:r>
          </a:p>
          <a:p>
            <a:pPr lvl="3"/>
            <a:r>
              <a:rPr lang="en-US" baseline="0" dirty="0" smtClean="0"/>
              <a:t>Consumer Perceptions</a:t>
            </a:r>
          </a:p>
          <a:p>
            <a:pPr lvl="3"/>
            <a:r>
              <a:rPr lang="en-US" baseline="0" dirty="0" smtClean="0"/>
              <a:t>Competition</a:t>
            </a:r>
          </a:p>
        </p:txBody>
      </p:sp>
      <p:pic>
        <p:nvPicPr>
          <p:cNvPr id="1026" name="Picture 2" descr="http://ts1.mm.bing.net/th?&amp;id=HN.608052010964420491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599" y="3886200"/>
            <a:ext cx="3673929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748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Cost and Expenses</a:t>
            </a:r>
          </a:p>
          <a:p>
            <a:pPr lvl="2"/>
            <a:r>
              <a:rPr lang="en-US" dirty="0" smtClean="0"/>
              <a:t>This is where most</a:t>
            </a:r>
            <a:r>
              <a:rPr lang="en-US" baseline="0" dirty="0" smtClean="0"/>
              <a:t> price planning begins</a:t>
            </a:r>
          </a:p>
          <a:p>
            <a:pPr lvl="2"/>
            <a:r>
              <a:rPr lang="en-US" baseline="0" dirty="0" smtClean="0"/>
              <a:t>Related to market conditions</a:t>
            </a:r>
          </a:p>
          <a:p>
            <a:pPr lvl="3"/>
            <a:r>
              <a:rPr lang="en-US" dirty="0" smtClean="0"/>
              <a:t>The cost of raw materials may</a:t>
            </a:r>
            <a:r>
              <a:rPr lang="en-US" baseline="0" dirty="0" smtClean="0"/>
              <a:t> increase the cost to make the product</a:t>
            </a:r>
          </a:p>
          <a:p>
            <a:pPr lvl="3"/>
            <a:endParaRPr lang="en-US" baseline="0" dirty="0" smtClean="0"/>
          </a:p>
          <a:p>
            <a:pPr lvl="3"/>
            <a:r>
              <a:rPr lang="en-US" baseline="0" dirty="0" smtClean="0"/>
              <a:t>Sales less costs = profit</a:t>
            </a:r>
          </a:p>
          <a:p>
            <a:pPr lvl="3"/>
            <a:endParaRPr lang="en-US" baseline="0" dirty="0" smtClean="0"/>
          </a:p>
          <a:p>
            <a:pPr lvl="2"/>
            <a:r>
              <a:rPr lang="en-US" dirty="0" smtClean="0"/>
              <a:t>To compete, businesses must constantly</a:t>
            </a:r>
            <a:r>
              <a:rPr lang="en-US" baseline="0" dirty="0" smtClean="0"/>
              <a:t> monitor, analyze, and project prices and sales</a:t>
            </a:r>
          </a:p>
          <a:p>
            <a:pPr lvl="3"/>
            <a:r>
              <a:rPr lang="en-US" dirty="0" smtClean="0"/>
              <a:t>Based on cost and expenses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42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Responses to increasing</a:t>
            </a:r>
            <a:r>
              <a:rPr lang="en-US" baseline="0" dirty="0" smtClean="0"/>
              <a:t> costs and expenses</a:t>
            </a:r>
          </a:p>
          <a:p>
            <a:pPr lvl="1"/>
            <a:endParaRPr lang="en-US" baseline="0" dirty="0" smtClean="0"/>
          </a:p>
          <a:p>
            <a:pPr lvl="2"/>
            <a:r>
              <a:rPr lang="en-US" baseline="0" dirty="0" smtClean="0"/>
              <a:t>When the cost of doing business goes up, so do the prices</a:t>
            </a:r>
          </a:p>
          <a:p>
            <a:pPr lvl="3"/>
            <a:r>
              <a:rPr lang="en-US" baseline="0" dirty="0" smtClean="0"/>
              <a:t>Preserving the margins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baseline="0" dirty="0" smtClean="0"/>
              <a:t>Some companies may hesitate to raise prices</a:t>
            </a:r>
          </a:p>
          <a:p>
            <a:pPr lvl="1"/>
            <a:r>
              <a:rPr lang="en-US" baseline="0" dirty="0" smtClean="0"/>
              <a:t>Some companies will drop features in order to cut costs</a:t>
            </a:r>
          </a:p>
          <a:p>
            <a:pPr lvl="1"/>
            <a:r>
              <a:rPr lang="en-US" baseline="0" dirty="0" smtClean="0"/>
              <a:t>Some companies will add features to justify the cost</a:t>
            </a:r>
          </a:p>
          <a:p>
            <a:pPr lvl="1"/>
            <a:endParaRPr lang="en-US" baseline="0" dirty="0" smtClean="0"/>
          </a:p>
        </p:txBody>
      </p:sp>
      <p:pic>
        <p:nvPicPr>
          <p:cNvPr id="2052" name="Picture 4" descr="http://media-cache-ec0.pinimg.com/736x/cb/ca/53/cbca53837a6995644e19a94156bcd0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019" y="3810000"/>
            <a:ext cx="4572000" cy="2635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ts1.mm.bing.net/th?&amp;id=HN.607992207843984683&amp;w=300&amp;h=300&amp;c=0&amp;pid=1.9&amp;rs=0&amp;p=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53" b="13137"/>
          <a:stretch/>
        </p:blipFill>
        <p:spPr bwMode="auto">
          <a:xfrm>
            <a:off x="4876800" y="4606834"/>
            <a:ext cx="3964439" cy="2098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ts1.mm.bing.net/th?&amp;id=HN.607994436928537132&amp;w=300&amp;h=300&amp;c=0&amp;pid=1.9&amp;rs=0&amp;p=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648200"/>
            <a:ext cx="3101605" cy="2057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064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aseline="0" dirty="0" smtClean="0"/>
              <a:t>Responses to decreasing costs and expenses</a:t>
            </a:r>
          </a:p>
          <a:p>
            <a:pPr lvl="1"/>
            <a:endParaRPr lang="en-US" baseline="0" dirty="0" smtClean="0"/>
          </a:p>
          <a:p>
            <a:pPr lvl="2"/>
            <a:r>
              <a:rPr lang="en-US" baseline="0" dirty="0" smtClean="0"/>
              <a:t>When the cost of doing business goes down, so do the prices</a:t>
            </a:r>
          </a:p>
          <a:p>
            <a:pPr lvl="3"/>
            <a:r>
              <a:rPr lang="en-US" baseline="0" dirty="0" smtClean="0"/>
              <a:t>Increased sales</a:t>
            </a:r>
          </a:p>
          <a:p>
            <a:pPr lvl="2"/>
            <a:endParaRPr lang="en-US" baseline="0" dirty="0" smtClean="0"/>
          </a:p>
          <a:p>
            <a:pPr lvl="2"/>
            <a:r>
              <a:rPr lang="en-US" baseline="0" dirty="0" smtClean="0"/>
              <a:t>Aggressive companies will constantly be on the lookout for decreasing costs</a:t>
            </a:r>
          </a:p>
          <a:p>
            <a:pPr lvl="3"/>
            <a:r>
              <a:rPr lang="en-US" baseline="0" dirty="0" smtClean="0"/>
              <a:t>Improved technology &amp; less expensive materials </a:t>
            </a:r>
          </a:p>
          <a:p>
            <a:pPr lvl="4"/>
            <a:r>
              <a:rPr lang="en-US" baseline="0" dirty="0" smtClean="0"/>
              <a:t>will net a better quality at a lower price</a:t>
            </a:r>
          </a:p>
          <a:p>
            <a:pPr lvl="1"/>
            <a:endParaRPr lang="en-US" baseline="0" dirty="0" smtClean="0"/>
          </a:p>
          <a:p>
            <a:pPr lvl="1"/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6557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aseline="0" dirty="0" smtClean="0"/>
              <a:t>Break Even Point</a:t>
            </a:r>
          </a:p>
          <a:p>
            <a:pPr lvl="2"/>
            <a:r>
              <a:rPr lang="en-US" dirty="0" smtClean="0"/>
              <a:t>Is the point at which</a:t>
            </a:r>
            <a:r>
              <a:rPr lang="en-US" baseline="0" dirty="0" smtClean="0"/>
              <a:t> sales revenue equals the costs and expenses of making and distributing a product</a:t>
            </a:r>
          </a:p>
          <a:p>
            <a:pPr lvl="2"/>
            <a:endParaRPr lang="en-US" baseline="0" dirty="0" smtClean="0"/>
          </a:p>
          <a:p>
            <a:pPr lvl="2"/>
            <a:r>
              <a:rPr lang="en-US" dirty="0" smtClean="0"/>
              <a:t>This is the point where</a:t>
            </a:r>
            <a:r>
              <a:rPr lang="en-US" baseline="0" dirty="0" smtClean="0"/>
              <a:t> a business begins to make a profit on the product</a:t>
            </a:r>
          </a:p>
          <a:p>
            <a:pPr marL="685800" lvl="2" indent="0" algn="ctr">
              <a:buNone/>
            </a:pPr>
            <a:r>
              <a:rPr lang="en-US" baseline="0" dirty="0" smtClean="0"/>
              <a:t>BE = Total Costs / Price</a:t>
            </a:r>
          </a:p>
          <a:p>
            <a:pPr lvl="2" algn="ctr"/>
            <a:endParaRPr lang="en-US" baseline="0" dirty="0" smtClean="0"/>
          </a:p>
          <a:p>
            <a:pPr marL="685800" lvl="2" indent="0" algn="ctr">
              <a:buNone/>
            </a:pPr>
            <a:r>
              <a:rPr lang="en-US" baseline="0" dirty="0" smtClean="0"/>
              <a:t>Assumptions:</a:t>
            </a:r>
          </a:p>
          <a:p>
            <a:pPr marL="685800" lvl="2" indent="0" algn="ctr">
              <a:buNone/>
            </a:pPr>
            <a:r>
              <a:rPr lang="en-US" baseline="0" dirty="0" smtClean="0"/>
              <a:t>You plan to make 100,000 toys</a:t>
            </a:r>
          </a:p>
          <a:p>
            <a:pPr marL="685800" lvl="2" indent="0" algn="ctr">
              <a:buNone/>
            </a:pPr>
            <a:r>
              <a:rPr lang="en-US" baseline="0" dirty="0" smtClean="0"/>
              <a:t>Selling price is $6.00</a:t>
            </a:r>
          </a:p>
          <a:p>
            <a:pPr marL="685800" lvl="2" indent="0" algn="ctr">
              <a:buNone/>
            </a:pPr>
            <a:r>
              <a:rPr lang="en-US" baseline="0" dirty="0" smtClean="0"/>
              <a:t>Costs &amp; Expenses are $4.50</a:t>
            </a:r>
          </a:p>
          <a:p>
            <a:pPr lvl="2" algn="ctr"/>
            <a:endParaRPr lang="en-US" baseline="0" dirty="0" smtClean="0"/>
          </a:p>
          <a:p>
            <a:pPr marL="685800" lvl="2" indent="0" algn="ctr">
              <a:buNone/>
            </a:pPr>
            <a:r>
              <a:rPr lang="en-US" baseline="0" dirty="0" smtClean="0"/>
              <a:t>450,000 / 6 = 75,000</a:t>
            </a:r>
            <a:endParaRPr lang="en-US" dirty="0"/>
          </a:p>
        </p:txBody>
      </p:sp>
      <p:pic>
        <p:nvPicPr>
          <p:cNvPr id="3074" name="Picture 2" descr="http://ts1.mm.bing.net/th?&amp;id=HN.608053368175133817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482577"/>
            <a:ext cx="2286000" cy="325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2964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604" y="1390403"/>
            <a:ext cx="8915400" cy="5391397"/>
          </a:xfrm>
        </p:spPr>
        <p:txBody>
          <a:bodyPr/>
          <a:lstStyle/>
          <a:p>
            <a:pPr lvl="1"/>
            <a:r>
              <a:rPr lang="en-US" dirty="0" smtClean="0"/>
              <a:t>Supply and Demand</a:t>
            </a:r>
            <a:endParaRPr lang="en-US" dirty="0"/>
          </a:p>
        </p:txBody>
      </p:sp>
      <p:pic>
        <p:nvPicPr>
          <p:cNvPr id="4" name="Picture 2" descr="http://ts1.mm.bing.net/th?&amp;id=HN.607989506312245221&amp;w=300&amp;h=300&amp;c=0&amp;pid=1.9&amp;rs=0&amp;p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88" y="1957388"/>
            <a:ext cx="4672012" cy="467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779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0">
              <a:buNone/>
            </a:pPr>
            <a:r>
              <a:rPr lang="en-US" baseline="0" dirty="0" smtClean="0"/>
              <a:t>Types of Demand</a:t>
            </a:r>
          </a:p>
          <a:p>
            <a:pPr lvl="1"/>
            <a:endParaRPr lang="en-US" baseline="0" dirty="0" smtClean="0"/>
          </a:p>
          <a:p>
            <a:pPr lvl="2"/>
            <a:r>
              <a:rPr lang="en-US" dirty="0" smtClean="0"/>
              <a:t>Elastic Demand</a:t>
            </a:r>
          </a:p>
          <a:p>
            <a:pPr lvl="3"/>
            <a:r>
              <a:rPr lang="en-US" dirty="0" smtClean="0"/>
              <a:t>Demand</a:t>
            </a:r>
            <a:r>
              <a:rPr lang="en-US" baseline="0" dirty="0" smtClean="0"/>
              <a:t> changes with the price</a:t>
            </a:r>
            <a:endParaRPr lang="en-US" dirty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Law of Diminishing marginal utility</a:t>
            </a:r>
          </a:p>
          <a:p>
            <a:pPr lvl="3"/>
            <a:r>
              <a:rPr lang="en-US" dirty="0" smtClean="0"/>
              <a:t>Consumers will only buy so much of a products regardless of how low the price goes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Inelastic</a:t>
            </a:r>
            <a:r>
              <a:rPr lang="en-US" baseline="0" dirty="0" smtClean="0"/>
              <a:t> demand</a:t>
            </a:r>
          </a:p>
          <a:p>
            <a:pPr lvl="3"/>
            <a:r>
              <a:rPr lang="en-US" baseline="0" dirty="0" smtClean="0"/>
              <a:t>Demand does not change with the price</a:t>
            </a:r>
          </a:p>
          <a:p>
            <a:pPr lvl="3"/>
            <a:endParaRPr lang="en-US" baseline="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676400"/>
            <a:ext cx="3229547" cy="214911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3660" y="4648200"/>
            <a:ext cx="2928865" cy="209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19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baseline="0" dirty="0" smtClean="0"/>
              <a:t>Factors influencing demand elasticity</a:t>
            </a:r>
          </a:p>
          <a:p>
            <a:pPr lvl="2"/>
            <a:endParaRPr lang="en-US" baseline="0" dirty="0" smtClean="0"/>
          </a:p>
          <a:p>
            <a:pPr lvl="2"/>
            <a:r>
              <a:rPr lang="en-US" baseline="0" dirty="0" smtClean="0"/>
              <a:t>Five factors determine whether demand is elastic or inelastic.</a:t>
            </a:r>
          </a:p>
          <a:p>
            <a:pPr lvl="3"/>
            <a:r>
              <a:rPr lang="en-US" dirty="0" smtClean="0"/>
              <a:t>Brand loyalty</a:t>
            </a:r>
          </a:p>
          <a:p>
            <a:pPr lvl="4"/>
            <a:r>
              <a:rPr lang="en-US" dirty="0" smtClean="0"/>
              <a:t>Some customers will not accept a substitute (inelastic)</a:t>
            </a:r>
          </a:p>
          <a:p>
            <a:pPr lvl="3"/>
            <a:r>
              <a:rPr lang="en-US" dirty="0" smtClean="0"/>
              <a:t>Price</a:t>
            </a:r>
            <a:r>
              <a:rPr lang="en-US" baseline="0" dirty="0" smtClean="0"/>
              <a:t> relative to income</a:t>
            </a:r>
          </a:p>
          <a:p>
            <a:pPr lvl="4"/>
            <a:r>
              <a:rPr lang="en-US" baseline="0" dirty="0" smtClean="0"/>
              <a:t>Price increase is significantly relative to income (elastic)</a:t>
            </a:r>
          </a:p>
          <a:p>
            <a:pPr lvl="3"/>
            <a:r>
              <a:rPr lang="en-US" baseline="0" dirty="0" smtClean="0"/>
              <a:t>Availability of substitutes</a:t>
            </a:r>
          </a:p>
          <a:p>
            <a:pPr lvl="4"/>
            <a:r>
              <a:rPr lang="en-US" dirty="0" smtClean="0"/>
              <a:t>Plenty of substitutes (elastic)</a:t>
            </a:r>
            <a:endParaRPr lang="en-US" baseline="0" dirty="0" smtClean="0"/>
          </a:p>
          <a:p>
            <a:pPr lvl="3"/>
            <a:r>
              <a:rPr lang="en-US" baseline="0" dirty="0" smtClean="0"/>
              <a:t>Luxury vs necessity</a:t>
            </a:r>
          </a:p>
          <a:p>
            <a:pPr lvl="4"/>
            <a:r>
              <a:rPr lang="en-US" dirty="0" smtClean="0"/>
              <a:t>Medicine (inelastic)</a:t>
            </a:r>
          </a:p>
          <a:p>
            <a:pPr lvl="4"/>
            <a:r>
              <a:rPr lang="en-US" baseline="0" dirty="0" smtClean="0"/>
              <a:t>Toys (elastic)</a:t>
            </a:r>
          </a:p>
          <a:p>
            <a:pPr lvl="3"/>
            <a:r>
              <a:rPr lang="en-US" baseline="0" dirty="0" smtClean="0"/>
              <a:t>Urgency of purchase</a:t>
            </a:r>
          </a:p>
          <a:p>
            <a:pPr lvl="4"/>
            <a:r>
              <a:rPr lang="en-US" dirty="0" smtClean="0"/>
              <a:t>Immediate purchase needed (inelastic)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8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25.1 – Price</a:t>
            </a:r>
            <a:r>
              <a:rPr lang="en-US" baseline="0" dirty="0" smtClean="0"/>
              <a:t> Planning Issues</a:t>
            </a:r>
          </a:p>
          <a:p>
            <a:endParaRPr lang="en-US" baseline="0" dirty="0" smtClean="0"/>
          </a:p>
          <a:p>
            <a:pPr lvl="1"/>
            <a:r>
              <a:rPr lang="en-US" dirty="0" smtClean="0"/>
              <a:t>The Main Idea</a:t>
            </a:r>
          </a:p>
          <a:p>
            <a:pPr lvl="2"/>
            <a:r>
              <a:rPr lang="en-US" dirty="0" smtClean="0"/>
              <a:t>Price is one of the Ps of the marketing mix. As such, many factors</a:t>
            </a:r>
            <a:r>
              <a:rPr lang="en-US" baseline="0" dirty="0" smtClean="0"/>
              <a:t> must be considered when pricing a product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3886200"/>
            <a:ext cx="792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“Pricing helps </a:t>
            </a:r>
            <a:r>
              <a:rPr lang="en-US" sz="3600" b="1" dirty="0" smtClean="0">
                <a:solidFill>
                  <a:srgbClr val="FF0000"/>
                </a:solidFill>
              </a:rPr>
              <a:t>define a company’s image </a:t>
            </a:r>
            <a:r>
              <a:rPr lang="en-US" sz="3600" b="1" dirty="0" smtClean="0"/>
              <a:t>and</a:t>
            </a:r>
            <a:r>
              <a:rPr lang="en-US" sz="3600" b="1" dirty="0" smtClean="0">
                <a:solidFill>
                  <a:srgbClr val="FF0000"/>
                </a:solidFill>
              </a:rPr>
              <a:t> reflects what customers expect to pay.</a:t>
            </a:r>
            <a:r>
              <a:rPr lang="en-US" sz="3600" b="1" dirty="0" smtClean="0"/>
              <a:t>”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22483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Consumers Perceptions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High price</a:t>
            </a:r>
            <a:r>
              <a:rPr lang="en-US" baseline="0" dirty="0" smtClean="0"/>
              <a:t> reflects high quality</a:t>
            </a:r>
          </a:p>
          <a:p>
            <a:pPr lvl="2"/>
            <a:r>
              <a:rPr lang="en-US" baseline="0" dirty="0" smtClean="0"/>
              <a:t>High price suggests status, prestige, &amp; exclusiveness</a:t>
            </a:r>
          </a:p>
          <a:p>
            <a:pPr lvl="2"/>
            <a:endParaRPr lang="en-US" baseline="0" dirty="0" smtClean="0"/>
          </a:p>
          <a:p>
            <a:pPr lvl="1"/>
            <a:r>
              <a:rPr lang="en-US" dirty="0" smtClean="0"/>
              <a:t>Producer may limit the quantity</a:t>
            </a:r>
          </a:p>
          <a:p>
            <a:pPr lvl="1"/>
            <a:r>
              <a:rPr lang="en-US" dirty="0" smtClean="0"/>
              <a:t>Provide personalized</a:t>
            </a:r>
            <a:r>
              <a:rPr lang="en-US" baseline="0" dirty="0" smtClean="0"/>
              <a:t> service</a:t>
            </a:r>
          </a:p>
          <a:p>
            <a:pPr lvl="2"/>
            <a:r>
              <a:rPr lang="en-US" dirty="0" smtClean="0"/>
              <a:t>A five star restaurant</a:t>
            </a:r>
            <a:r>
              <a:rPr lang="en-US" baseline="0" dirty="0" smtClean="0"/>
              <a:t> vs a burger place</a:t>
            </a:r>
            <a:endParaRPr lang="en-US" dirty="0"/>
          </a:p>
        </p:txBody>
      </p:sp>
      <p:pic>
        <p:nvPicPr>
          <p:cNvPr id="5122" name="Picture 2" descr="http://ts1.mm.bing.net/th?&amp;id=HN.608011921740401995&amp;w=303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922" y="4654731"/>
            <a:ext cx="2857500" cy="18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ts1.mm.bing.net/th?&amp;id=HN.608044855552642104&amp;w=300&amp;h=300&amp;c=0&amp;pid=1.9&amp;rs=0&amp;p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844" y="2895600"/>
            <a:ext cx="2811656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http://ts1.mm.bing.net/th?&amp;id=HN.608009142901408178&amp;w=300&amp;h=300&amp;c=0&amp;pid=1.9&amp;rs=0&amp;p=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617" y="4463659"/>
            <a:ext cx="3733800" cy="227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676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Competition</a:t>
            </a:r>
          </a:p>
          <a:p>
            <a:pPr lvl="2"/>
            <a:r>
              <a:rPr lang="en-US" dirty="0" smtClean="0"/>
              <a:t>Price competition for</a:t>
            </a:r>
            <a:r>
              <a:rPr lang="en-US" baseline="0" dirty="0" smtClean="0"/>
              <a:t> the price conscious target market</a:t>
            </a:r>
          </a:p>
          <a:p>
            <a:pPr lvl="2"/>
            <a:r>
              <a:rPr lang="en-US" baseline="0" dirty="0" err="1" smtClean="0"/>
              <a:t>Nonprice</a:t>
            </a:r>
            <a:r>
              <a:rPr lang="en-US" baseline="0" dirty="0" smtClean="0"/>
              <a:t> competition for the non price conscious target market</a:t>
            </a:r>
          </a:p>
          <a:p>
            <a:pPr lvl="2"/>
            <a:endParaRPr lang="en-US" baseline="0" dirty="0" smtClean="0"/>
          </a:p>
          <a:p>
            <a:pPr lvl="2"/>
            <a:r>
              <a:rPr lang="en-US" baseline="0" dirty="0" smtClean="0"/>
              <a:t>Non price competition minimizes price as a reason to purchase</a:t>
            </a:r>
          </a:p>
          <a:p>
            <a:pPr lvl="2"/>
            <a:endParaRPr lang="en-US" baseline="0" dirty="0" smtClean="0"/>
          </a:p>
          <a:p>
            <a:pPr lvl="2"/>
            <a:r>
              <a:rPr lang="en-US" baseline="0" dirty="0" smtClean="0"/>
              <a:t>Prices are changed to reflect consumer demand and competition</a:t>
            </a:r>
          </a:p>
          <a:p>
            <a:pPr lvl="2"/>
            <a:r>
              <a:rPr lang="en-US" baseline="0" dirty="0" smtClean="0"/>
              <a:t>Competitors watch each other very closely</a:t>
            </a:r>
          </a:p>
          <a:p>
            <a:pPr lvl="2"/>
            <a:endParaRPr lang="en-US" baseline="0" dirty="0" smtClean="0"/>
          </a:p>
          <a:p>
            <a:pPr lvl="2"/>
            <a:r>
              <a:rPr lang="en-US" baseline="0" dirty="0" smtClean="0"/>
              <a:t>Price war</a:t>
            </a:r>
            <a:endParaRPr lang="en-US" dirty="0"/>
          </a:p>
        </p:txBody>
      </p:sp>
      <p:pic>
        <p:nvPicPr>
          <p:cNvPr id="6146" name="Picture 2" descr="http://ts4.mm.bing.net/th?id=HN.608027783056199222&amp;w=236&amp;h=164&amp;c=7&amp;rs=1&amp;pid=1.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029200"/>
            <a:ext cx="22479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data:image/jpeg;base64,/9j/4AAQSkZJRgABAQAAAQABAAD/2wCEAAkGBxMTEhUTExMWFhUXFRUVFxgYGBcWFRcXFRcXFxUYFxgYHSggGBolGxUVITEhJSkrLi4uFx8zODMtNygtLisBCgoKDg0OGhAQGzUlICUtLS0tLS0uLS0tLy0tLS0tLS0tLS8tLS0tLS0tLS0tLS0tLy0tLS0tLS0tLS0tLS0tLf/AABEIAOYA2wMBEQACEQEDEQH/xAAbAAABBQEBAAAAAAAAAAAAAAAAAQMEBQYCB//EAEUQAAEDAgIECgYHBwQDAQAAAAEAAgMEEQUhBhIxUQcTMkFhcYGRobEUIkKS0fAjUmJygrLBM0NTosLh8RUkg9IWNGNz/8QAGwEBAAMBAQEBAAAAAAAAAAAAAAECAwQFBgf/xAA7EQACAQIDBAgFBAAEBwAAAAAAAQIDEQQhMQUSQVETMmFxgZGhsRQiQtHhFVLB8CMzYnIGJCVDU4Lx/9oADAMBAAIRAxEAPwD3FACAEAIAQAgBACAEAIAQAgEJQFTiGLWuGe98FpGHM7KOGvnIpxPXQnjGETxn1jHskbfbqkn1vPoKNxbzJcqM24yVu1Fxg2kUNRkDqvGRY7JwO6x5+hVcbZmVTDShms1zLdVOcEAIAQAgBACAEAIAQAgBACAEAIAQAgBACAEAIAQAgGqioawXcfiepSk2XhBzdkZ+vxJz8tjd3x3raMLHoUqChnxK5z1c6DQUfIb1DyXK9Tx6nWfeRcUwSKf1nAteNkjPVeO32h0G4UqTRanWnT6rIMdfV0mUo9IhH7xgOu0fbZme0XHUrXjLsN/8Kt/pfoaLDMUinaHRPDh4jrCq4tGFSjOm/mRMUGQIAQAgBACAEAIAQAgBACAEAIAQAgBACAEAICBX4k1mQzd4DrV4wudFKg55vQwOk2lhikDRFLUSEazmxDWLG3AuQOkhTKooPdSPQUYU48kU9Pwg0jzquc6J4yLZGlpB3G17KVWjxyNIuL0ZJn0ohDdYSNI6CCrqcdUy9ki50Y04p5bRudqu2AnYd2aycbu6PPrYZyblDyNmx4IuDcHtVDhaadmdIQU9fgDHO4yJxhl267Njj9tux3XkelSpNG9PESirPNcmcRaQS051a1nq7BOzOPo1+dh6/FWsnoadFTq503Z8maWnqGvaHMcHNPOM1VqxzSg4u0kOKCoIAQAgBACAEAIAQAgBACAEAIAQAgOXvAFybBCUm3ZFLiGKk5MyG/nPwWsYczuo4a2cjMY1iYhYXHacmjefgpqTUFc7EjFaL6RRRV7n1Dw0Pjc3XdsDtZpAJtkDY9GQ6FxRl812ZYmDlTSiemz0VJVs9dkM7eYkMkHYc7LbI8x3jkZbE+CrD5LmISQG9/o3kt92TWFugEKN1Gka848TK1/BfVRH6Cqik5w2S8Tz1W1gfBSoTtdaF1jEnZ6nVBi2L4f+2ppXRjaQONZb7zL27VPSP6lc6OmpVMpG10f4TaOos17xE/YQ/IX6zsS8eD8zGeFvnTd/c2kU7XAOaQ4HYQbg9RCg5HFp2Z0bEWOY8LIQUz8CMTtejfxLuePbA7o1fY/Dl0K6lwZ0xxDa3aiuvUl0WkdnCOqYYZDkCc4n/cfs7NvUp3b6B0FJXpO/ZxL4G+YVDmFQAgBACAEAIAQAgBACAEAIAQEerrGxjPbzDnUqLZpTpSm8jP1tc55z2cw5gtoxSPRpUYwRW1VQGNLnGwGas2krs2PMtKsd1iXE2A5I3BcE5ubuS3bM85rKkyOJPYrRicNSo5MdwqWcPHo7pA8/w3Fp7SDkrxpObtFZmcq+4ryeXaewaJ1tcxh9JqXSEjJpDTq/jtrEr1KGz0s6jv2HiYnaKllTVu3+5Gkp8GbVBwkfI1zdXVexxa4ON7nc7tur4qtKjuqHaZYSlGrvOeegFuIUeZ/3cI52j6YDpbtd+EnqXOp0K2UluvmtDqca1LqveXJncT8NxEWkiie/YRI0CQHnAdkQe0FY1cJOCvquaNaWLjJ20fJkV3BvDGdajqamkO2zJC+O/S1+33lybq4Hb08uOfeHEY5TcmSmrWDmeDBMeoj1L9Jclmid6nLVW7jocIBhyrqGqpt7w3joR/yM/S6X5jolLqsvcP0koK1uoyeGUOHIJAcfwPs7wUqSKunOGfqjQYVQNhZqMLiLl3rEutfmF9gCu3crUqObuyYoKAgBACAEAIAQAgBACAEAICtxDEtW7W7ec7v7q8YXOmjh97N6FDLMSbkrZI9CMUlZESeoDRcmwUl0jE6U47rZA+qPFcdapvOy0JZ5bila6V9hc55AZk9Q51EIHDXreRb4JoXLLZ0l2N3Dldp2BejRwMpZzyPHr7QjHKGZ6Dg+jscIs1oHVtPWedenTpxpq0UeRVrTqO8mXLIw3YFoYl9ozJm8fdPmvM2guq+89PZz6y7jRBeaemVOMaOU9QdZ7LSc0jDqyD8Q5Q6DcLWlXnT6rM6lGFTrIoqmnxGlH0b/AEmMbPVBlaOllxrj7rgehdDqUa3XW6+a0/v9uYKFWl1fmXJ6+D/vcVQ4TXxXM9KXNbynwuOs3frxSAOZ2m3SsauGqQW8s1zR00q1Ko92+6+T+/4LjC+EvDZshUCMnmlBj8eT4rm3kdDoz4Zk6s0aw6tBc6CCW/tx2DvfjIPilkyqlOD5EJmhksH/AKWI1MA5mPIqIR1Nk2d6bvIt01+srmi0QdXmN/p/E3DiIzGCHOYCRrvFyBrZEAbAc81KvxK1Nz6S/UmYIAQAgBACAEAIAQAgBAY+ql9Yk7yuhI9mCskZ3HdJIqces67uZozJUtpal8lmzDS45LUvLnnVjbmGjYTzax57be5c1Wq9ERvXOf8Axypqzn9FFzudynfdZt7TbtW2GwM55yyR5OM2nTp/LHNmlwXROnph6rdZ3O92bj8OpexSoQp9VeJ87WxVSq/mZc2A2LY5huSYBTYFLiekMce12e4bVWU4xV2y8acpaFLRadyxS67Gi2wg3zHSuOrWp1FutZHZSpypPei8z0TR3T+nqLNdeN/OCCW94HmF5teFOmt7fVu12O6GJ4TVvY1NLWskvqOBtt3jsXJSr06vUdzeM4y0JK1LFTjWj1PU5yM9cbJGnVkb1OGdug3HQtadWdN3iyk6cZq0keUaWcGbgS6P1uloDZPxNya/rGqehbOdGr11Z819ikVVpdR3XJ/wzz2ajqaVxcxz2lu1zC5rm/eGTm9qxqYWUVvLNc0dNLGKXyvJ8n/cy6wrhMxKG3+44xo5pWiS/wCI+t4rmzR0WhLVfwe+6A4xXVMOvWUrYBYahBcHP6TE65YOs3O62aur8TCooJ/KalWMwQAgBACAEAIAQAgBACA8y06ZWRBxihdxdz9KLOAG25a3MdZAC2U8sj1KdeLiknmeaUGDT1TtZoJaT60r+T02+t2eCtCjOo8vM58TjKVDrvPlx/Bu8HwGKnaMtdwz1iOfoHN5r0KODhTzebPAxW0qtbJZLkv5LJzl2HmtjMswG1CCixbSOOL2s9w2qJzjBXbNIUpS0MdiOkksps31Qd20rhq42y+XJc2dcMPFakalwaeU31SL87vhtXiYjatGD13n2G+SL+g0SG15J8B8V5FfbFSWUMirkanD6BkQs0ADcBZeRUqyqO8ncqaBujDJWMmhkdBOWg8YzMOP/wBGbHDxX0OGw8J0IPR21R2wppwTOW6ST0hDK+Kzb2bPHnE7drfUPQbdq1VSrRyqLeXNa+K/vcTvSh1szTUOIxyi8bw7K+Rz7l2xalHfjmua/uvZqXjUjLRj08QcLFDQoMU0Xim/aC55iMnDqcMx5K8KkoO8WUnCM1aSM9hmhnoVR6TFTxVNuZwDZW/aZ7Bd02BXR0lKp11Z81/KMnGrBfI7rk/4Z6LgmMsqWuLQ9rmnVe17S1zXbjdZVaThxumWp1d++VmixWRqCAEAIAQAgBACAEAIBqoqGsF3EAefUOdWhCUnZIrOcYq7ZncS0gJuI/VG/wBr+y9Cjg0s5nnVsa3lAz0j7r0ErZI89yuMSSgKxQpMW0hji2uz5gNqpOrCCvJmkKUpaFLPWTShvsGRzWsbnf1jYOcBnz7Fn014uVskdEaKTS4sWu4OK692mCTtdG7yt4rz3iYyfzI9D4ZrRkWLC66l5WHkgc7Bxl+2NxPeFwV8Fh6/WlJeOXk0UlRmOt0vYz1ZYXxHcRY9zgCvOqbBv/l1L96t6q5k6clwLCHSWB2x4HXkuKexcVHRX7mn+Sth1+kMbdrsvBcksDWjrFrvViVFvQ22huk9PNG2MSN1xcapIBIubW3r2cDVUaapTya9e47aMrJRZp5GtcC1wBBFiCLgjcQdo6PBeibGOxTQrVPGUL+Kde/FEniSfskZxHquOhYdC4S36T3X6PvWjXeYVKEZFTDpnVUr+KqonOP1XWEhA52PHqzDqz6FvDE038tdbj5rqvw4edjHeq09c12/c1mCaWUtV+zlAdzsd6rgd1jzrolh5pXjmuaN4YiEsnk+0vmhc5uWEPJCkg7QAgBACAEAIAQAgBACAwuK1hfI4k85A6gcl7dCmowR4deo5TbK2WYDaV0HOQn1Lnfs2F3Tsb7xyXDidp4bD9eWfJZs0jSkyJLhksn7SXUH1Y9va9w8gvncV/xJKWVGNu1nRGjFa5kSSip4f2cY1ud59Z5/E7NdGAwtas1WxLvxUeHe17I0uVNRWBssT3bGysccyMg4E5jML32rxceaITtJPtPYKCpjkaHMc1zTsLeT3rxnFp2Z6qaayJeXzcKCTianY8Wc0OG4hrh4oQUNdoNh8t9aliBO0sBiPfHZWU5LiQ4plFV8E9I7OKWeLoD2vb3PBd4rRV5oo6MHwKOp4Kalh1oaqJ5GY4yN0R95ut5KJTpzVpwT8CjocmWNLPjtKA007Klg3Pa426CXNd4FIU6CVldeN/e/uQo1Y6O6JI4SXxZVVBUQ7zqm38zQPEq/QwfVl5/i5bpZLrR/voS3ab4VWM4uV7S0+zKwix36wuAekHtVJYWTVsn4jpoPJ+qMrjuiEb7y0M7ZgPZEjTMy31X3+kHQ+x+0sI062Hd6eXY9PDkZunGXVdyDhGm1dRu1HkyMabFsgN29Bv6zT85rqhiaVd7s1aXk/wAmaU4dV+HA9m0O0i9Mi1uIlisBm9pDHX+o48pVq04w6rv7nRSqSlqrexoVibAgBACAEAIAQAgBAcyPDQSTYAXJUSkoq70Ibsed1bbuNnZXNt5F+lZ1/wDiOnBWpRu+byX39jx3Ru22yPxTRzXO85/2XgYna+Kr5SlZclkjRQitEK6ReZdstcra2uysF9NsjZOlesv9q/l/wvHkQZvEK4AXJX1OgMbiuKl5s1YTqPgb06RCgr5WG7ZHNO8Gx7wo6WWlzR0Il3Rac18XJqHn7x1vzXUXi9Yr29h0clpJ+5e0fC1Vt5bY39bbHvaQqOnSfBrxG9VXFMvqLhhZ+8p7dLHnyI/VVdCHCXmiVWlxj5MvqPhPoX8pz2H7TQ4fyklVeGlwafiW6ePFNeBd0mllFJyamLqLtQ9zrKjoVF9JZVoPiW8MzXi7SHDeCHDvCyNDs/PyUJKyu0epJv2tNC/pMbSe8ZqVJohpFBWcGWHvzax8R3xyOFux9wtI15x0Zm6MHwKqq4MJAQ6Guku3k8awSEdTmkW7klUjPrxTKuguDLaGpx6CwvS1TRvJZIe/VF+kkqydF8GvH73J3ai0dyQ3hBq4v/awqobvdFaYfy7O9OjpvSXmN+a1j5E6i4UcNedV0roXDaJWOaR1kXA7U+HnwzHTRvZmyY8EAg3BAIPMQdhWBqdIAQAgBACAEBWaRutTv/D+YLi2i7YeXh7mdbqMwE9U1u0r5azZwXKTENJ4Y9rwTuGZXRTwlSfAlQkyPTYs6Ua1i1vMDtI6dy9/Z+yFGSnUz7CrydivxbEwwEkr6a6SJSuYbEsSdKdzVzzm2dVOjxZCVDpSsclyCw7DA9/JaevYFrClKeiOijhatTqx/hFtRaKzSglnrFtrgWG2+8i+wq9WlGklvvU6auAhSiuklm+SyI1Zo/PHymuH3mkD3sx4rNRjLqyXsYfAqXUmn6Fe+B42tPWMx4KHSmuBjPB1oax8s/Y4bMRzkKik1oczgtGiRBiMrDdsjgeg2PgrdLLiZ9DFaKxeUWndfFyamS24uLh3OuFG9B6xXt7DcktJP39y+o+FusbbXEcn3mAH+QhV3KT4NeP3JvVXFPwL6i4ZG/vaYjpY8+RH6qroQekvQnpZLWPqX9Fwo0D+UZIz9pgI72Eqrw8uDT8fuT064povaPS6ik5FVFnzF2qe56q6FRcC6rQfEt4Zmuza4OG9pB/KVk01qXumOw0EUj2ukjY9zM2FzQ4sJ2ltxkelE2g0WyAEAIAQAgBACAZrKZsjHMdyXCxtkesHeqVKcakXGWjIaurHnmkXBg6QEwVTr/Ul5J/GwXHulciwMY9T1MuhS0PNTotLFK4S6nqG12uDmkjnvtNl6OFwlnvT8DnqStkO4hiDYW2vmF6TaijOMW9DFYhXOlddxy5gsJSbO2nSUdSJrcwz8fJVSNkr5ImU+GSP2jVHiumnhZy7D0KOzas85Ze5cUeCNHNrHvXdTwkY6nrUNnUqebV32lvBh3RZdSikehGCRt9BKNurKOe7fIrx9q9aPceLtjrQ7maWbDAV5B4pSYhovC/N0TSd4Fj3ixV41JR0ZpCtOHVZm8Q0ChdsLm9dnj+YX8VusVP6rPvNvi5SymlLvRm67g+kHIc09pae43HirKtTeqt3FW8PLWLXc/uUNXoxUx7WO7rjvZcK1oPSXnkVeGhLqTXjkVb6d42t7s/JWdKWtv74GcsJVjnu37s/Yb11SxzOPAk0j9ouhWxNbETzIm0Q0ifhlHO54bDxhfuj1i7ubmr9K1qynRx4I9Q0W0YxvIuq3U7N0hEzrfczHe4LN1YcUmWVOXB2PVqSNzWNa9+u4NAc+wbrEDM2GQvuXM3dm60HVBIIAQAgBACAEBlNL9IeLBijNnbHO3X5h8V0UaV82c9arbJHj+kONhgNjmuxyUUYQpubMNI+Wd1wCfLvWcYTqPJHp4fCznlTjft4eZZUWjD3Zv7hl4ldlPBP6mevR2RxqPwX3L6jwBrNw812Qowhoj1qWGp0laKLCOia3mWx0JDoaApJEfKBtKi4uTdGdKoKeR4kd6rw3MZ2LSf+x7l5uPhGqlutXV8r8zytpUlXjHdaur6vn/8ADcUelNHIPVnZ+I6v5gPNeVLC1o57r8M/Y8aWCrxz3X4Z+xZMe14u0hw3gg+Iuudq2pzNNZMZliBUAhTUgQEOWiS4IFVg0cnLja7raCfHNWjNrNMtGbjo7FRWaCwP9gt6jfwddbLFT4595v8AFTeUrPvVyJRcFD5H/RPYAMyXgjVHNa17noyV/iINZxz7GZzlRlF/JZ9jy8jdYLwU0kVjM587tx9SP3Wm/eVk6j4HIoI21BQRQt1IY2Rt3MaGjtttVG7lySoAIAQAgBACAEAIAQHi/CFLKyqkjDHXe+7SQdUh5ysbZ7bZdK7qUlupLU5eic6lu33KBui8Otryl0juk2b2AfqvVhhYLOWbPrsNsyjSSvm+3Ty+9ycyCNmTWgdS6Ukj0kkhHShTdFrojS1zG7XBN5EbyRXVWkUTfauejNc88XTjxMJ4ulDiU9VpO48gW6T8Fx1NoP6V5nJPaPL1KufEJH7S4+AXDUxbl1pHFPG72siOC76pWDxEFxMHiYLidsMg2AjtsoWMjHSXuQsdGOjJtLV1TTdriD1/qrvar0bv3pP3LPar0bv3q/uaLD9JMRbYcdcbnXf+YFYS2lRetNeGXszCeOovWmvb2L+l0wqvbbG7vafA28FyTxtN9WD8/wAHJPEUn1YteP4JR0um5mRjr1neRCxeMlwRi675HH/lNR/8x1MP6uKp8VU7CvTTNDotjbagOY7KVnKFrXBza4Dcu2jNyjnqb05OSzNrgLbOd1DzW6LMulJAIAQAgBACAEAIAQAgMxpJpiylk4riy91gTnqgX2DYeZctbFKnLdtcynVUXYzWI8IjnscwQtAc0tuXEkXFrjILKO0JRkpKOhEMS4SUktDGyVxK7JbexL0SXg/ueg9t4h6JeT+5GfMTzrGW2cW+K8kZS2vinx9ER5Gg7Se9Yy2lipazfoZS2jiZaz9iM+kjO1oKxliq0utJvxMZYmtLWT8xs0cY9hvcsukk+JlvyfEbdSs+qE3mLs5bRA5NaT1C/kjnbVmkISnlFX7iU3R+TVLi0MaMyXkNCyeKgna9+47YbOrz4W72R2YcTyQHfdex3kVZ1orV270yjwGIX0+TX3OzRPbtjf16rrd9k6WD0kvMylha0dYPyZx6W0ZEgK+62c7i1kOemN3hRuMjdYhr2fWCncY3WcnE2fWU9Gxus1UWBmqoI6qB15Yw9uq3JzmNc67L/WtZzevpK9Gg5RjFxyaOyjNwtKOqNZweYDO6KOpGJSPY63qNZssfWY7jC6xBFjkF3/EqazivK3tY7J4yM1nBf3usekrA4gQAgBACAEAIAQAgBAeNcKTjHWOc4ODXNYWusdU2aGkX2XuNi8zE05Oo3Y5qkG5XMO/FGjf3FY9EwqUnwGXYw3pU9EyehlyGnY0NxVuhZPQyOBjNzZrSTuAufBHRtmyyw8noWlFQ1cvJi1RvedXwzPguadehD6r9x1Q2ZWlwt3l7SaJPOcswHQxv6n4Lnli19MfM7KeyY/VLyLan0dp2eyXH7Rv4LnliZvidtPA0IaR88yxjha3JrQOoBYuTep1pJZIlULQZWg9J8Lfqu7ZiTxC7mcuOdqL70Ws+DU8nLgid95jSe8i6+k3U9TxFOUdGQpND6Q7Iiw/YfIzwabLGWGpS1ijaOKqx0kQqrQqM7JpR0OLJG9z238Vi9n0dUrdxr8fV0lZ96M/iHBwDezoj/wAZjPfG63giwso9Wb8cyrr0pdamvDIzdXweSjZbsf8Ao9o81O5WXFP0K7uHlwaKybQipGxj/dDvyE+SXqLWPkyHQpPSfmi40MmqsPmu4fQvsJGu1mdTm67QNYeKr07g84vyIWElrGSfieo6N1ULKpz6eoh4icF0sZeAWygZPjG92xw7VrHEUt7KSz55e5WWFqr6X7m6ZIDmCCOg3XUpJ6Mxaa1OlJAIAQAgBACAEAIAQHL2AixAIO0HMIDHaR6KYU8njYGtec7xXjd26hAPauOvWoU8pa9h0UaVSfV0PLse0HiEn+3kkEfPxhaXX3AtaBbvXnSxsPoj5ndHBN9Z+QxSaHsG0a3WbrCeMm+J0QwdNao0WH4MxmxrR89S4alSUtWdUYRjoi1iYGrJIsdOkCmxBw6dTYDL6sDnVt0k5o8YjZK0lwAzB7R/hdWDn0VZTemjMcRSdSk4rXgaaDHoHbJR2hw8xZe8sZQf1rxy9zxZYSstYsksxGI7JGH8TVrGrCXVafiZSpzjqmPCUHYb9WfkVoUOHn5/yFBIwYgfn+6A6jpxu+e5ASmMHz/lSQM1GFwScuGN3Wxp/RQ4p6ospSjoxqk0bptduqwsz9h8kfgxw8lk8NSb6v8ABr8TVX1eefua6GMNaGi9gLC5LjlvJJJ7VvGKirI527u7O1JAIAQAgBACAEAIAQGCxyf6aS/1iO7IL5bGO9efee9ho/4ce4oKqobfMhc6TOlEM4gwc/coaZN0Nvxfcx56mOPkE3e7zQ3lzGX4tKeTTTn/AI3jzCsox4yXmirqRIE+KVR2U8g6wQtVGlxmirqrgiBLUVrv3bh3fFar4dfUVdV8iK+kq3bQ7vCuqtBcSrqyG/8AR6g+yO0/2VviaPMrvyHI8FqBsIHUT8FV4miFOZYU+FVh2TEdpK5518PxiXVWpzLug0cqTm6pt1Rg+JK5ZY6mn8kPWxDqyeufgXVLgszdtVJ2ADyUfqdVdW6/9mzN7j1ivIsW00rWm00jjbJvqEk8wGtlfrWlHaeKnUjBPV2MpwpWu4r1+5VVGPzRm2TXbNSdnFX+68Asd3r15YnF0+uvG1/5RnGlQnpfwf4Isuns0RAlpnC+w8x6nB1j2LWGOnLRJ+a/hh4Slwk/Qfh4SIfajc3tHwWyxcuMfJ/exV4JcJehoMJ0tie5pDJbXGYje4fyhaRxd/oflf2ZlLCtfUvP7m3ppw9ocA4A/Wa5ju1rgCF1QlvK69cjllHddmOqxUEAIAQAgBACAiYnUakZI25AdvyVwbSxEqGHcoa6Lx/BrRgpzszPuxF59t3eV8lLH4l61H529j0FRhyIshBNyASdpOZPaueVapJ3bZoslZDfFt+q3uCo22WudZbgoIuGugEL0A3IAVKuCLJA3cFfeJI76Vu4KykTcadSN3BTvE3EFK3cm8Lj8cICqyLktjrKhB2JFFgPU8l3N6wuzAL/AJmn3oyq9R9xbOjBFiARutcd39l9zY8sz+J6NQG+ozi77dQ6rT1szYe1qwqYanPVGsas1xHsBgqKcAR8VIwbGvbqPHU9oPdYBUVKrDqSv2P76kynGWq8jdREkAuFjbMXvY7r86643tnqc7O1IBACAEAIAQAgBAVGk7rRN++PyuXi7d/yI/7v4Z1YTrvuMsZV8rY9ATjUsA41LA5MyWJOTOlhY5NQN6WFjk1CbpNjh1SN6ndFjg1A3qbE2GzUjeFO6LCelN3hN1k2Ynpbd6brFmL6Y3em6xus7bVjem4yLD1JWDXbn7TfMLbDXjXg/wDUvczqR+R9zNOXfP8AkL7k8gakddCRYDZAahWKAgBACAEAIAQAgGqqpZG0ve4NaNpOxQ2krsvCnKpJRirsy+PaQ0ksRY2oDXAgg6jyLjfYbLErz8bCliKe45WzuelQ2dioyvueqMNieMNj5M7H9TJx/QV5X6XT/f6HasLiOMPVfcqH6TyeyA73x5sUfp1NfUbRwFd/T6oQY/Un920db/7KvwFPm/I2WzavZ5iHF6o80Y/E7/qiwNPt/viW/TanNf3wODiVTvZ3u+Cn4KmWWzZ80cHEKj6zfH4qfg6ZZbNlzRyayf67e4/FT8JTJ/TXzXkIaqb67e4/FT8JDl/fIstmv93p+RPSJf4g93+6n4WHIt+m/wCr0/Ihnl/ieCfCwLLZsf3en5E46T+J4Kfhoci36bD9zOXzvGeuU+HhyJ/TafN+hXuxjfMR2D4rT4NftOJ0cPfKp6fkT/WB/H8G/FT8Iv2joKH/AJPT8isxkg3FTb8Lfinwkf2kPDUH/wBz0/Ja0umUjBbjoj08WGn+R4WvRzWkpLxMXs3Dv615fknRaevG18Z7X/1OcrJ119T8kUeyaL0mixpOEFo5Wr2PH/RaKtWXH0+zMpbGXCaNdR8KVEWjXLg7ntZw77jyXTDEq3zLM5pbEr3+WS8yazhIw8/vXDraf0V/iYGb2NiezzRKh07oHEAVABJtmHDb2KViKfMpLZOLir7vqvuaRbHmggBACAEBhOFKvLWRRA8ouefw2A/Me5cmKlkke/sKknKVR8MvM81dKuI+nuNkoRkAIGxQXTAvQm5yXpYm4msosTcTWSwuJrITcNZBcTWQXE1kJuGsguPUDNeaJvMZGd17nyV6avNI5sbU3MPOXYz06KAfNz5r1D8/bO/Rxu8AhFxPRW/VHuhCbsT0Jn1G+6EG8xDh8f8ADZ7rUsN5if6ZF/CZ7jUsN5if6VB/Bj9xiWJ35cwGEU/8CL3GfBLIb8uZb4DhsIkuIo+SfZbvHQpSRDnK2pp1YzBACAEAIDzThT/bR9EX9TvguPE6o+j2K7U5d/8ACPPXPXJY99SOTIha5zxigm4nGITcNdBcTXQm4a6gXE10JuJrITcNZBcNZCbhrILk3AXf7qH75/K5aUf8xHFtJ/8AKVO7+Uemxv6fFekfCs7DggDXHyCgF1x8hAGuPkBALrj5sgASDf5IA4zp+e5AWmBSfSfhP6KUQzRKxUEAIAQAgPN+FllnQu5ixze1pv8A1LlxC0Pd2POykjzCSXNcjR9ApHHGKLFt4OMUWLKQnGITcOMQm4muoJuGuhNw1kFxNZCQ10JDXUANdATMEltUQn7Y8cv1WlLro5Mer4aouw9Pjfl/hekfDM61lIE1vm6ANb5zKATW+bILCa/zkgsHG9PihNhON+c1AsWOAz2mZ03HeCpRDWRsNdWKHQKAVACAamchJmdJqNszNR7Q4XvmL2Oy43FZyVzooNxd07GCq9CYiTql7epxPmsnCPI7o4qsvq9ism0IcOTK7taD5KvRxNVjqy5EKXRGoGx7T1ghR0SNltKpxj6kSXR6qHstPUfiFXoTRbU5xIsmG1LdsLuyxVXRZqtp0+Nxh7JByo3j8JVeikbR2jRfH3GjNvuOtR0cuRtHGUnpJeYonG9V3WbKtF8TrjFG6W6VC66ixbpELrJYnfF1ksTvDtLNqyMdue09zgSpjk0zOt89OUeafsejPxmBnKmjHW9l+669HeSPiVRnLRMYfpNTjZJf7jHu/K0qrqxXE3jgMRLSDGJdK4xsZK7qa1v5y1VeIhzN47IxL+m3iRJdL90XvyNb+XWVXiYm62JW4ySIcumTt0Te18n6NVfiG9Ea/o0F1qi8iKdLZjscPwQn+pzk6Sq+AeCwMOtU9jkYtWP2Cc9jGDwaCn+KyP8ApsODfmKIa1+1p/FLI7w1rKdyb1kV+LwkepS8/wCss8KwSfWBfIW//k0B3vOupVHm2UltJ2tCnFeB6zgvqwxtu91mgXebvNudx3rpirKx49WW/NyfHloWsTlYyH0AIBqQICtqoLlVaNoOyIjqLoVbGm+NuoOhLE7427DuhLE7427CxuUbo3xt2EDcm6TvjTsEG5LDeRHk0cYdrQexRYXRDl0OhO2NvclhdEOXQGA+xbqJCbpdVpLST8yHLwds5i4dqr0a5GixdVfURJODp3syO7QFHRRNFj6y4kZ/B/UDY4Hsso6FGq2nUWqGH6C1fM1p7bear0BotrPiiRFoVVkZkN6reYRYZcSJ7aqfQrEhmgUx5UzuxX+HgYva+IfEkR8Hjfac89tlZUY8jGW0cQ9ZEyHQGAexfrJKsoLkYSxVR6yfmT4ND4m7ImjsCndMnUvqTo9HWjmCndI6QfZgbd3gm6V6QfZhDRzKbEb7JVNQAEZc4SxVyLlsSkqPxtUgdQAgEIQDTolBZMTiUFxOIQXDiEFxPR0Fw9HQm4nowQXD0YILiejDclhvB6KNyWG8J6KNyWG8Hoo3JYbweiBLDeE9EG5LDeF9EG5LFbh6INyC4voo3ILh6N0KSBfRkAej9CAPRxuQC8R0IBRAgHQxAdAIBUAIAQAgBACAEAIAQAgBACAEAIAQAgBACAEAIAQAgBACAEAIAQAgBAf/2Q=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563813" y="-1638300"/>
            <a:ext cx="35528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409" y="4572000"/>
            <a:ext cx="2563813" cy="1812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12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Legal &amp; Ethical</a:t>
            </a:r>
            <a:r>
              <a:rPr lang="en-US" baseline="0" dirty="0" smtClean="0"/>
              <a:t> Considerations for Pricing</a:t>
            </a:r>
          </a:p>
          <a:p>
            <a:endParaRPr lang="en-US" baseline="0" dirty="0" smtClean="0"/>
          </a:p>
          <a:p>
            <a:pPr lvl="1"/>
            <a:r>
              <a:rPr lang="en-US" baseline="0" dirty="0" smtClean="0"/>
              <a:t>Marketers must be aware of their rights and responsibilities regarding pricing practices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baseline="0" dirty="0" smtClean="0"/>
              <a:t>Laws have been passed that must be followed</a:t>
            </a:r>
          </a:p>
          <a:p>
            <a:pPr lvl="1"/>
            <a:endParaRPr lang="en-US" baseline="0" dirty="0" smtClean="0"/>
          </a:p>
          <a:p>
            <a:pPr lvl="1"/>
            <a:r>
              <a:rPr lang="en-US" sz="2600" dirty="0" smtClean="0"/>
              <a:t>Price Fixing </a:t>
            </a:r>
            <a:r>
              <a:rPr lang="en-US" dirty="0" smtClean="0"/>
              <a:t>occurs</a:t>
            </a:r>
            <a:r>
              <a:rPr lang="en-US" baseline="0" dirty="0" smtClean="0"/>
              <a:t> when competitors agree on certain prices for the same products</a:t>
            </a:r>
          </a:p>
          <a:p>
            <a:pPr lvl="1"/>
            <a:r>
              <a:rPr lang="en-US" baseline="0" dirty="0" smtClean="0"/>
              <a:t>Highly illegal because it eliminate competition</a:t>
            </a:r>
          </a:p>
          <a:p>
            <a:pPr lvl="1"/>
            <a:r>
              <a:rPr lang="en-US" dirty="0" smtClean="0"/>
              <a:t>1890 Sherman Antitrust act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924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dirty="0" smtClean="0"/>
              <a:t>Price</a:t>
            </a:r>
            <a:r>
              <a:rPr lang="en-US" sz="2800" baseline="0" dirty="0" smtClean="0"/>
              <a:t> Discrimination </a:t>
            </a:r>
            <a:r>
              <a:rPr lang="en-US" baseline="0" dirty="0" smtClean="0"/>
              <a:t>occurs when a company charges different prices to similar customers in similar situations</a:t>
            </a:r>
          </a:p>
          <a:p>
            <a:pPr lvl="1"/>
            <a:r>
              <a:rPr lang="en-US" baseline="0" dirty="0" smtClean="0"/>
              <a:t>1914 The Clayton Antitrust Act</a:t>
            </a:r>
          </a:p>
          <a:p>
            <a:pPr lvl="1"/>
            <a:r>
              <a:rPr lang="en-US" baseline="0" dirty="0" smtClean="0"/>
              <a:t>1936 The Robinson-</a:t>
            </a:r>
            <a:r>
              <a:rPr lang="en-US" baseline="0" dirty="0" err="1" smtClean="0"/>
              <a:t>Patman</a:t>
            </a:r>
            <a:r>
              <a:rPr lang="en-US" baseline="0" dirty="0" smtClean="0"/>
              <a:t> Act – strengthened the Clayton Act</a:t>
            </a:r>
          </a:p>
          <a:p>
            <a:pPr lvl="2"/>
            <a:r>
              <a:rPr lang="en-US" dirty="0" smtClean="0"/>
              <a:t>Helped smaller retailers to compete</a:t>
            </a:r>
            <a:r>
              <a:rPr lang="en-US" baseline="0" dirty="0" smtClean="0"/>
              <a:t> with the large chain stores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Unit</a:t>
            </a:r>
            <a:r>
              <a:rPr lang="en-US" baseline="0" dirty="0" smtClean="0"/>
              <a:t> pricing allows consumers to compare</a:t>
            </a:r>
          </a:p>
          <a:p>
            <a:pPr lvl="2"/>
            <a:r>
              <a:rPr lang="en-US" dirty="0" smtClean="0"/>
              <a:t>Same</a:t>
            </a:r>
            <a:r>
              <a:rPr lang="en-US" baseline="0" dirty="0" smtClean="0"/>
              <a:t> product</a:t>
            </a:r>
          </a:p>
          <a:p>
            <a:pPr lvl="2"/>
            <a:r>
              <a:rPr lang="en-US" baseline="0" dirty="0" smtClean="0"/>
              <a:t>Different sizes</a:t>
            </a:r>
          </a:p>
          <a:p>
            <a:pPr lvl="2"/>
            <a:endParaRPr lang="en-US" baseline="0" dirty="0" smtClean="0"/>
          </a:p>
          <a:p>
            <a:pPr lvl="2"/>
            <a:r>
              <a:rPr lang="en-US" baseline="0" dirty="0" smtClean="0"/>
              <a:t>6oz for $.64 or 12oz for $.89</a:t>
            </a:r>
          </a:p>
          <a:p>
            <a:pPr lvl="2"/>
            <a:r>
              <a:rPr lang="en-US" baseline="0" dirty="0" smtClean="0"/>
              <a:t>Per quart cost? </a:t>
            </a:r>
            <a:endParaRPr lang="en-US" dirty="0"/>
          </a:p>
        </p:txBody>
      </p:sp>
      <p:pic>
        <p:nvPicPr>
          <p:cNvPr id="7170" name="Picture 2" descr="http://bargainbriana.com/wp-content/uploads/shelf-unit-pricing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6" t="8247" r="9381"/>
          <a:stretch/>
        </p:blipFill>
        <p:spPr bwMode="auto">
          <a:xfrm>
            <a:off x="1984139" y="2743200"/>
            <a:ext cx="6943961" cy="391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950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baseline="0" dirty="0" smtClean="0"/>
              <a:t>Resale Price Maintenance</a:t>
            </a:r>
          </a:p>
          <a:p>
            <a:pPr lvl="2"/>
            <a:r>
              <a:rPr lang="en-US" sz="2200" baseline="0" dirty="0" smtClean="0"/>
              <a:t>Manufacturers would set the retail price</a:t>
            </a:r>
          </a:p>
          <a:p>
            <a:pPr lvl="2"/>
            <a:r>
              <a:rPr lang="en-US" sz="2200" baseline="0" dirty="0" smtClean="0"/>
              <a:t>Retailers would be forces to sell it at that price</a:t>
            </a:r>
          </a:p>
          <a:p>
            <a:pPr lvl="2"/>
            <a:r>
              <a:rPr lang="en-US" sz="2200" baseline="0" dirty="0" smtClean="0"/>
              <a:t>Would not get discounts or allowances</a:t>
            </a:r>
          </a:p>
          <a:p>
            <a:pPr lvl="2"/>
            <a:r>
              <a:rPr lang="en-US" sz="2200" baseline="0" dirty="0" smtClean="0"/>
              <a:t>And would also be denied future deliveries</a:t>
            </a:r>
          </a:p>
          <a:p>
            <a:pPr lvl="2"/>
            <a:r>
              <a:rPr lang="en-US" sz="2200" baseline="0" dirty="0" smtClean="0"/>
              <a:t>1975 Consumer Goods Pricing Act</a:t>
            </a:r>
          </a:p>
          <a:p>
            <a:pPr lvl="2"/>
            <a:endParaRPr lang="en-US" sz="2200" baseline="0" dirty="0" smtClean="0"/>
          </a:p>
          <a:p>
            <a:pPr lvl="1"/>
            <a:r>
              <a:rPr lang="en-US" sz="2400" baseline="0" dirty="0" smtClean="0"/>
              <a:t>MSRP</a:t>
            </a:r>
          </a:p>
          <a:p>
            <a:pPr lvl="2"/>
            <a:r>
              <a:rPr lang="en-US" sz="2200" baseline="0" dirty="0" smtClean="0"/>
              <a:t>Manufacturers Suggested Retail Price</a:t>
            </a:r>
          </a:p>
          <a:p>
            <a:pPr lvl="2"/>
            <a:endParaRPr lang="en-US" sz="2200" baseline="0" dirty="0" smtClean="0"/>
          </a:p>
          <a:p>
            <a:pPr lvl="2"/>
            <a:r>
              <a:rPr lang="en-US" sz="2200" baseline="0" dirty="0" smtClean="0"/>
              <a:t>Can not coerce or force retailers to sell at that price</a:t>
            </a:r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2981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Unfair Trade</a:t>
            </a:r>
            <a:r>
              <a:rPr lang="en-US" baseline="0" dirty="0" smtClean="0"/>
              <a:t> Practices</a:t>
            </a:r>
          </a:p>
          <a:p>
            <a:pPr lvl="2"/>
            <a:r>
              <a:rPr lang="en-US" baseline="0" dirty="0" smtClean="0"/>
              <a:t>Also known as Minimum Price Law</a:t>
            </a:r>
          </a:p>
          <a:p>
            <a:pPr lvl="2"/>
            <a:r>
              <a:rPr lang="en-US" baseline="0" dirty="0" smtClean="0"/>
              <a:t>Prevents large companies from selling their products at very low prices – sometimes</a:t>
            </a:r>
            <a:r>
              <a:rPr lang="en-US" dirty="0" smtClean="0"/>
              <a:t> below cost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baseline="0" dirty="0" smtClean="0"/>
          </a:p>
          <a:p>
            <a:pPr lvl="2"/>
            <a:endParaRPr lang="en-US" sz="2400" baseline="0" dirty="0" smtClean="0"/>
          </a:p>
          <a:p>
            <a:pPr lvl="2"/>
            <a:r>
              <a:rPr lang="en-US" sz="2400" baseline="0" dirty="0" smtClean="0"/>
              <a:t>Loss leader</a:t>
            </a:r>
          </a:p>
          <a:p>
            <a:pPr lvl="2"/>
            <a:r>
              <a:rPr lang="en-US" baseline="0" dirty="0" smtClean="0"/>
              <a:t>A product that a business takes a loss on in order to get the customer into the store</a:t>
            </a:r>
          </a:p>
          <a:p>
            <a:pPr lvl="2"/>
            <a:r>
              <a:rPr lang="en-US" baseline="0" dirty="0" smtClean="0"/>
              <a:t>hopes that they will buy more</a:t>
            </a:r>
            <a:r>
              <a:rPr lang="en-US" dirty="0" smtClean="0"/>
              <a:t> stuff at regular price</a:t>
            </a:r>
            <a:endParaRPr lang="en-US" baseline="0" dirty="0" smtClean="0"/>
          </a:p>
          <a:p>
            <a:pPr lvl="1"/>
            <a:endParaRPr lang="en-US" baseline="0" dirty="0" smtClean="0"/>
          </a:p>
        </p:txBody>
      </p:sp>
      <p:pic>
        <p:nvPicPr>
          <p:cNvPr id="8194" name="Picture 2" descr="http://ts1.mm.bing.net/th?&amp;id=HN.607999818523938803&amp;w=300&amp;h=300&amp;c=0&amp;pid=1.9&amp;rs=0&amp;p=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7" b="20387"/>
          <a:stretch/>
        </p:blipFill>
        <p:spPr bwMode="auto">
          <a:xfrm>
            <a:off x="3823138" y="2895600"/>
            <a:ext cx="3547241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866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aseline="0" dirty="0" smtClean="0"/>
              <a:t>Price Advertising</a:t>
            </a:r>
          </a:p>
          <a:p>
            <a:pPr lvl="2"/>
            <a:r>
              <a:rPr lang="en-US" baseline="0" dirty="0" smtClean="0"/>
              <a:t>FTC developed strict guidelines for advertising prices</a:t>
            </a:r>
          </a:p>
          <a:p>
            <a:pPr lvl="2"/>
            <a:endParaRPr lang="en-US" baseline="0" dirty="0" smtClean="0"/>
          </a:p>
          <a:p>
            <a:pPr lvl="1"/>
            <a:r>
              <a:rPr lang="en-US" baseline="0" dirty="0" smtClean="0"/>
              <a:t>Reduced price can only be advertised if the original price was offered to the public for a period of time</a:t>
            </a:r>
          </a:p>
          <a:p>
            <a:pPr lvl="1"/>
            <a:endParaRPr lang="en-US" baseline="0" dirty="0" smtClean="0"/>
          </a:p>
          <a:p>
            <a:pPr lvl="1"/>
            <a:r>
              <a:rPr lang="en-US" baseline="0" dirty="0" smtClean="0"/>
              <a:t>Bait and Switch</a:t>
            </a:r>
          </a:p>
          <a:p>
            <a:pPr lvl="2"/>
            <a:r>
              <a:rPr lang="en-US" baseline="0" dirty="0" smtClean="0"/>
              <a:t>Get the customer in the store and then switch them to a higher priced item</a:t>
            </a:r>
          </a:p>
        </p:txBody>
      </p:sp>
      <p:pic>
        <p:nvPicPr>
          <p:cNvPr id="9218" name="Picture 2" descr="http://3.bp.blogspot.com/-K7bkkxeoYiQ/TuirrZ4ltWI/AAAAAAAABEM/FkvifEfO6xg/s1600/a_little_bit_of_bait_and_switch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33" t="24039" r="16089" b="37981"/>
          <a:stretch/>
        </p:blipFill>
        <p:spPr bwMode="auto">
          <a:xfrm>
            <a:off x="6096000" y="4418648"/>
            <a:ext cx="2819400" cy="2239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458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aseline="0" dirty="0" smtClean="0"/>
              <a:t>Pricing Ethics</a:t>
            </a:r>
          </a:p>
          <a:p>
            <a:pPr lvl="2"/>
            <a:r>
              <a:rPr lang="en-US" dirty="0" smtClean="0"/>
              <a:t>Selling price</a:t>
            </a:r>
            <a:r>
              <a:rPr lang="en-US" baseline="0" dirty="0" smtClean="0"/>
              <a:t> compared to production cost</a:t>
            </a:r>
          </a:p>
          <a:p>
            <a:pPr lvl="2"/>
            <a:r>
              <a:rPr lang="en-US" baseline="0" dirty="0" smtClean="0"/>
              <a:t>Add in R&amp;D costs and it is not so out of line</a:t>
            </a:r>
          </a:p>
          <a:p>
            <a:pPr lvl="2"/>
            <a:endParaRPr lang="en-US" baseline="0" dirty="0" smtClean="0"/>
          </a:p>
          <a:p>
            <a:pPr lvl="1"/>
            <a:r>
              <a:rPr lang="en-US" dirty="0" smtClean="0"/>
              <a:t>Price gouging</a:t>
            </a:r>
          </a:p>
          <a:p>
            <a:pPr lvl="2"/>
            <a:r>
              <a:rPr lang="en-US" dirty="0" smtClean="0"/>
              <a:t>Setting the price higher than usual because of a spike</a:t>
            </a:r>
            <a:r>
              <a:rPr lang="en-US" baseline="0" dirty="0" smtClean="0"/>
              <a:t> in demand</a:t>
            </a:r>
          </a:p>
          <a:p>
            <a:pPr lvl="2"/>
            <a:endParaRPr lang="en-US" baseline="0" dirty="0" smtClean="0"/>
          </a:p>
          <a:p>
            <a:pPr lvl="2"/>
            <a:r>
              <a:rPr lang="en-US" baseline="0" dirty="0" smtClean="0"/>
              <a:t>Plywood prices before a hurricane</a:t>
            </a:r>
          </a:p>
          <a:p>
            <a:pPr lvl="2"/>
            <a:endParaRPr lang="en-US" baseline="0" dirty="0" smtClean="0"/>
          </a:p>
          <a:p>
            <a:pPr lvl="2"/>
            <a:r>
              <a:rPr lang="en-US" baseline="0" dirty="0" smtClean="0"/>
              <a:t>Hotel rooms after a natural disaster</a:t>
            </a:r>
            <a:endParaRPr lang="en-US" dirty="0"/>
          </a:p>
        </p:txBody>
      </p:sp>
      <p:pic>
        <p:nvPicPr>
          <p:cNvPr id="10242" name="Picture 2" descr="http://ts1.mm.bing.net/th?&amp;id=HN.608024862478696476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4640" y="1371600"/>
            <a:ext cx="2324100" cy="1998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ts1.mm.bing.net/th?&amp;id=HN.607991967322869294&amp;w=300&amp;h=300&amp;c=0&amp;pid=1.9&amp;rs=0&amp;p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114800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434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Price?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The value</a:t>
            </a:r>
            <a:r>
              <a:rPr lang="en-US" baseline="0" dirty="0" smtClean="0"/>
              <a:t> of money or its equivalent placed on a good or service</a:t>
            </a:r>
          </a:p>
          <a:p>
            <a:pPr lvl="2"/>
            <a:r>
              <a:rPr lang="en-US" baseline="0" dirty="0" smtClean="0"/>
              <a:t>Expressed in monetary or nonmonetary terms</a:t>
            </a:r>
          </a:p>
          <a:p>
            <a:pPr lvl="3"/>
            <a:r>
              <a:rPr lang="en-US" baseline="0" dirty="0" smtClean="0"/>
              <a:t>$40 for a sweater or oil changes for life</a:t>
            </a:r>
          </a:p>
          <a:p>
            <a:pPr lvl="3"/>
            <a:endParaRPr lang="en-US" baseline="0" dirty="0" smtClean="0"/>
          </a:p>
          <a:p>
            <a:pPr lvl="1"/>
            <a:r>
              <a:rPr lang="en-US" baseline="0" dirty="0" smtClean="0"/>
              <a:t>Bartering</a:t>
            </a:r>
          </a:p>
          <a:p>
            <a:pPr lvl="2"/>
            <a:r>
              <a:rPr lang="en-US" baseline="0" dirty="0" smtClean="0"/>
              <a:t>The oldest form of pricing</a:t>
            </a:r>
          </a:p>
          <a:p>
            <a:pPr lvl="2"/>
            <a:r>
              <a:rPr lang="en-US" baseline="0" dirty="0" smtClean="0"/>
              <a:t>Still in practice today</a:t>
            </a:r>
          </a:p>
          <a:p>
            <a:endParaRPr lang="en-US" dirty="0"/>
          </a:p>
        </p:txBody>
      </p:sp>
      <p:pic>
        <p:nvPicPr>
          <p:cNvPr id="1026" name="Picture 2" descr="https://tse1.mm.bing.net/th?&amp;id=HN.608023247569618412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757042"/>
            <a:ext cx="3124200" cy="2405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68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Relationship</a:t>
            </a:r>
            <a:r>
              <a:rPr lang="en-US" baseline="0" dirty="0" smtClean="0"/>
              <a:t> of Product Value</a:t>
            </a:r>
          </a:p>
          <a:p>
            <a:pPr lvl="1"/>
            <a:endParaRPr lang="en-US" baseline="0" dirty="0" smtClean="0"/>
          </a:p>
          <a:p>
            <a:pPr lvl="1"/>
            <a:r>
              <a:rPr lang="en-US" baseline="0" dirty="0" smtClean="0"/>
              <a:t>Value is a matter of anticipated satisfaction</a:t>
            </a:r>
          </a:p>
          <a:p>
            <a:pPr lvl="2"/>
            <a:r>
              <a:rPr lang="en-US" baseline="0" dirty="0" smtClean="0"/>
              <a:t>It is something that the customer places on an item</a:t>
            </a:r>
          </a:p>
          <a:p>
            <a:pPr lvl="2"/>
            <a:endParaRPr lang="en-US" baseline="0" dirty="0" smtClean="0"/>
          </a:p>
          <a:p>
            <a:pPr lvl="1"/>
            <a:r>
              <a:rPr lang="en-US" baseline="0" dirty="0" smtClean="0"/>
              <a:t>Seller must be able to gauge</a:t>
            </a:r>
          </a:p>
          <a:p>
            <a:pPr marL="365760" lvl="1" indent="0">
              <a:buNone/>
            </a:pPr>
            <a:r>
              <a:rPr lang="en-US" baseline="0" dirty="0" smtClean="0"/>
              <a:t>  where the product will rank</a:t>
            </a:r>
          </a:p>
          <a:p>
            <a:pPr lvl="1"/>
            <a:endParaRPr lang="en-US" baseline="0" dirty="0" smtClean="0"/>
          </a:p>
          <a:p>
            <a:pPr lvl="1"/>
            <a:r>
              <a:rPr lang="en-US" baseline="0" dirty="0" smtClean="0"/>
              <a:t>Various Forms of Price</a:t>
            </a:r>
          </a:p>
          <a:p>
            <a:pPr lvl="2"/>
            <a:r>
              <a:rPr lang="en-US" dirty="0" smtClean="0"/>
              <a:t>Comes in many forms and has</a:t>
            </a:r>
            <a:r>
              <a:rPr lang="en-US" baseline="0" dirty="0" smtClean="0"/>
              <a:t> many names</a:t>
            </a:r>
            <a:endParaRPr lang="en-US" dirty="0"/>
          </a:p>
        </p:txBody>
      </p:sp>
      <p:pic>
        <p:nvPicPr>
          <p:cNvPr id="2050" name="Picture 2" descr="https://tse1.mm.bing.net/th?&amp;id=HN.608053131955273966&amp;w=300&amp;h=300&amp;c=0&amp;pid=1.9&amp;rs=0&amp;p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900" y="3113546"/>
            <a:ext cx="2857500" cy="139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tse1.mm.bing.net/th?&amp;id=HN.607991628018092793&amp;w=300&amp;h=300&amp;c=0&amp;pid=1.9&amp;rs=0&amp;p=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447800"/>
            <a:ext cx="1171575" cy="1665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455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Importance</a:t>
            </a:r>
            <a:r>
              <a:rPr lang="en-US" baseline="0" dirty="0" smtClean="0"/>
              <a:t> of Price</a:t>
            </a:r>
          </a:p>
          <a:p>
            <a:pPr lvl="2"/>
            <a:r>
              <a:rPr lang="en-US" dirty="0" smtClean="0"/>
              <a:t>Important factor in the success or</a:t>
            </a:r>
            <a:r>
              <a:rPr lang="en-US" baseline="0" dirty="0" smtClean="0"/>
              <a:t> failure of a business</a:t>
            </a:r>
          </a:p>
          <a:p>
            <a:pPr lvl="2"/>
            <a:endParaRPr lang="en-US" baseline="0" dirty="0" smtClean="0"/>
          </a:p>
          <a:p>
            <a:pPr lvl="2"/>
            <a:r>
              <a:rPr lang="en-US" baseline="0" dirty="0" smtClean="0"/>
              <a:t>More involved that just adding a few bucks to cost</a:t>
            </a:r>
          </a:p>
          <a:p>
            <a:pPr lvl="2"/>
            <a:r>
              <a:rPr lang="en-US" baseline="0" dirty="0" smtClean="0"/>
              <a:t>Is a well planned strategy</a:t>
            </a:r>
          </a:p>
          <a:p>
            <a:pPr lvl="2"/>
            <a:r>
              <a:rPr lang="en-US" baseline="0" dirty="0" smtClean="0"/>
              <a:t>Helps establish &amp; maintain image, edge &amp; profits</a:t>
            </a:r>
          </a:p>
          <a:p>
            <a:pPr lvl="2"/>
            <a:endParaRPr lang="en-US" baseline="0" dirty="0" smtClean="0"/>
          </a:p>
          <a:p>
            <a:pPr lvl="2"/>
            <a:r>
              <a:rPr lang="en-US" baseline="0" dirty="0" smtClean="0"/>
              <a:t>Customers use price to make judgments about products and companies</a:t>
            </a:r>
          </a:p>
          <a:p>
            <a:pPr lvl="2"/>
            <a:endParaRPr lang="en-US" baseline="0" dirty="0" smtClean="0"/>
          </a:p>
          <a:p>
            <a:pPr lvl="3"/>
            <a:r>
              <a:rPr lang="en-US" dirty="0" smtClean="0"/>
              <a:t>Does a higher</a:t>
            </a:r>
            <a:r>
              <a:rPr lang="en-US" baseline="0" dirty="0" smtClean="0"/>
              <a:t> price mean better quality?</a:t>
            </a:r>
          </a:p>
          <a:p>
            <a:pPr lvl="3"/>
            <a:r>
              <a:rPr lang="en-US" baseline="0" dirty="0" smtClean="0"/>
              <a:t>Does a lower price mean better value?</a:t>
            </a:r>
            <a:endParaRPr lang="en-US" dirty="0"/>
          </a:p>
        </p:txBody>
      </p:sp>
      <p:pic>
        <p:nvPicPr>
          <p:cNvPr id="3074" name="Picture 2" descr="https://tse1.mm.bing.net/th?&amp;id=HN.607997275899888525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419600"/>
            <a:ext cx="2552700" cy="201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2374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Advertising strategies are closely aligned</a:t>
            </a:r>
            <a:r>
              <a:rPr lang="en-US" baseline="0" dirty="0" smtClean="0"/>
              <a:t> to a company’s image</a:t>
            </a:r>
          </a:p>
          <a:p>
            <a:pPr lvl="1"/>
            <a:endParaRPr lang="en-US" baseline="0" dirty="0" smtClean="0"/>
          </a:p>
          <a:p>
            <a:pPr lvl="2"/>
            <a:r>
              <a:rPr lang="en-US" dirty="0" smtClean="0"/>
              <a:t>Walmart uses a low-price policy and makes that its</a:t>
            </a:r>
            <a:r>
              <a:rPr lang="en-US" baseline="0" dirty="0" smtClean="0"/>
              <a:t> advertising strategy</a:t>
            </a:r>
          </a:p>
          <a:p>
            <a:pPr lvl="2"/>
            <a:endParaRPr lang="en-US" baseline="0" dirty="0" smtClean="0"/>
          </a:p>
          <a:p>
            <a:pPr lvl="2"/>
            <a:r>
              <a:rPr lang="en-US" baseline="0" dirty="0" smtClean="0"/>
              <a:t>Some retailers promise to beat anybody’ prices</a:t>
            </a:r>
          </a:p>
          <a:p>
            <a:pPr lvl="2"/>
            <a:endParaRPr lang="en-US" baseline="0" dirty="0" smtClean="0"/>
          </a:p>
          <a:p>
            <a:pPr lvl="2"/>
            <a:r>
              <a:rPr lang="en-US" baseline="0" dirty="0" smtClean="0"/>
              <a:t>Prices determine profits</a:t>
            </a:r>
          </a:p>
          <a:p>
            <a:pPr lvl="3"/>
            <a:r>
              <a:rPr lang="en-US" dirty="0" smtClean="0"/>
              <a:t>Sales</a:t>
            </a:r>
            <a:r>
              <a:rPr lang="en-US" baseline="0" dirty="0" smtClean="0"/>
              <a:t> revenue = Price times quantity sold</a:t>
            </a:r>
          </a:p>
          <a:p>
            <a:pPr lvl="3"/>
            <a:r>
              <a:rPr lang="en-US" baseline="0" dirty="0" smtClean="0"/>
              <a:t>Revenue increased two ways</a:t>
            </a:r>
          </a:p>
          <a:p>
            <a:pPr lvl="4"/>
            <a:r>
              <a:rPr lang="en-US" dirty="0" smtClean="0"/>
              <a:t>Selling more items</a:t>
            </a:r>
          </a:p>
          <a:p>
            <a:pPr lvl="4"/>
            <a:r>
              <a:rPr lang="en-US" dirty="0" smtClean="0"/>
              <a:t>Increasing</a:t>
            </a:r>
            <a:r>
              <a:rPr lang="en-US" baseline="0" dirty="0" smtClean="0"/>
              <a:t> the price of the items</a:t>
            </a:r>
            <a:endParaRPr lang="en-US" dirty="0"/>
          </a:p>
        </p:txBody>
      </p:sp>
      <p:pic>
        <p:nvPicPr>
          <p:cNvPr id="5122" name="Picture 2" descr="https://tse1.mm.bing.net/th?&amp;id=HN.607988810523148535&amp;w=300&amp;h=300&amp;c=0&amp;pid=1.9&amp;rs=0&amp;p=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00" t="17870" r="10857"/>
          <a:stretch/>
        </p:blipFill>
        <p:spPr bwMode="auto">
          <a:xfrm>
            <a:off x="7315200" y="2971800"/>
            <a:ext cx="1663337" cy="1259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361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 of Pricing</a:t>
            </a:r>
          </a:p>
          <a:p>
            <a:pPr lvl="1"/>
            <a:r>
              <a:rPr lang="en-US" dirty="0" smtClean="0"/>
              <a:t>Earning</a:t>
            </a:r>
            <a:r>
              <a:rPr lang="en-US" baseline="0" dirty="0" smtClean="0"/>
              <a:t> a profit or return on investment</a:t>
            </a:r>
          </a:p>
          <a:p>
            <a:pPr lvl="1"/>
            <a:r>
              <a:rPr lang="en-US" baseline="0" dirty="0" smtClean="0"/>
              <a:t>Gaining Market Share</a:t>
            </a:r>
          </a:p>
          <a:p>
            <a:pPr lvl="1"/>
            <a:r>
              <a:rPr lang="en-US" baseline="0" dirty="0" smtClean="0"/>
              <a:t>Meeting the Competition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AutoShape 2"/>
          <p:cNvSpPr>
            <a:spLocks noChangeAspect="1" noChangeArrowheads="1"/>
          </p:cNvSpPr>
          <p:nvPr/>
        </p:nvSpPr>
        <p:spPr bwMode="auto">
          <a:xfrm>
            <a:off x="4443413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/>
          <p:cNvSpPr>
            <a:spLocks noChangeAspect="1" noChangeArrowheads="1"/>
          </p:cNvSpPr>
          <p:nvPr/>
        </p:nvSpPr>
        <p:spPr bwMode="auto">
          <a:xfrm>
            <a:off x="4595813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/>
          <p:cNvSpPr>
            <a:spLocks noChangeAspect="1" noChangeArrowheads="1"/>
          </p:cNvSpPr>
          <p:nvPr/>
        </p:nvSpPr>
        <p:spPr bwMode="auto">
          <a:xfrm>
            <a:off x="4748213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6587233"/>
              </p:ext>
            </p:extLst>
          </p:nvPr>
        </p:nvGraphicFramePr>
        <p:xfrm>
          <a:off x="1944053" y="3352800"/>
          <a:ext cx="4998720" cy="3303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237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Earning a Profit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ROI</a:t>
            </a:r>
            <a:r>
              <a:rPr lang="en-US" baseline="0" dirty="0" smtClean="0"/>
              <a:t> </a:t>
            </a:r>
            <a:r>
              <a:rPr lang="en-US" dirty="0"/>
              <a:t>=</a:t>
            </a:r>
            <a:r>
              <a:rPr lang="en-US" baseline="0" dirty="0" smtClean="0"/>
              <a:t> Return on investment</a:t>
            </a:r>
          </a:p>
          <a:p>
            <a:pPr lvl="2"/>
            <a:r>
              <a:rPr lang="en-US" baseline="0" dirty="0" smtClean="0"/>
              <a:t>Is a calculation that is used to determine the relative profitability of a product</a:t>
            </a:r>
          </a:p>
          <a:p>
            <a:pPr marL="365760" lvl="1" indent="0" algn="ctr">
              <a:buNone/>
            </a:pPr>
            <a:endParaRPr lang="en-US" sz="2400" baseline="0" dirty="0" smtClean="0"/>
          </a:p>
          <a:p>
            <a:pPr marL="365760" lvl="1" indent="0" algn="ctr">
              <a:buNone/>
            </a:pPr>
            <a:r>
              <a:rPr lang="en-US" sz="2400" baseline="0" dirty="0" smtClean="0"/>
              <a:t>Rate of Return = Profit / Investment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/>
              <a:t>Assumptions:</a:t>
            </a:r>
          </a:p>
          <a:p>
            <a:pPr lvl="2"/>
            <a:r>
              <a:rPr lang="en-US" dirty="0" smtClean="0"/>
              <a:t>You sell shirts to retailers for $9.00</a:t>
            </a:r>
          </a:p>
          <a:p>
            <a:pPr lvl="2"/>
            <a:r>
              <a:rPr lang="en-US" dirty="0" smtClean="0"/>
              <a:t>Your costs are $7.50 each</a:t>
            </a:r>
          </a:p>
          <a:p>
            <a:pPr lvl="2"/>
            <a:endParaRPr lang="en-US" dirty="0"/>
          </a:p>
          <a:p>
            <a:pPr marL="685800" lvl="2" indent="0" algn="ctr">
              <a:buNone/>
            </a:pPr>
            <a:r>
              <a:rPr lang="en-US" sz="2400" dirty="0" smtClean="0"/>
              <a:t>(9.00-7.50)/7.50 = .2 or 20% Rate of Return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7836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Gaining Market Share</a:t>
            </a:r>
          </a:p>
          <a:p>
            <a:pPr lvl="2"/>
            <a:r>
              <a:rPr lang="en-US" dirty="0" smtClean="0"/>
              <a:t>Market share is a firm’s percentage of the total sales volume generated by all competitors</a:t>
            </a:r>
            <a:r>
              <a:rPr lang="en-US" baseline="0" dirty="0" smtClean="0"/>
              <a:t> in a given market</a:t>
            </a:r>
            <a:endParaRPr lang="en-US" dirty="0" smtClean="0"/>
          </a:p>
          <a:p>
            <a:pPr lvl="1"/>
            <a:r>
              <a:rPr lang="en-US" dirty="0" smtClean="0"/>
              <a:t>Market Position</a:t>
            </a:r>
          </a:p>
          <a:p>
            <a:pPr lvl="2"/>
            <a:r>
              <a:rPr lang="en-US" dirty="0" smtClean="0"/>
              <a:t>Market position is the relative standing</a:t>
            </a:r>
            <a:r>
              <a:rPr lang="en-US" baseline="0" dirty="0" smtClean="0"/>
              <a:t> a competitor has in a given market in comparison to other competitors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Improving</a:t>
            </a:r>
            <a:r>
              <a:rPr lang="en-US" baseline="0" dirty="0" smtClean="0"/>
              <a:t> market share and position</a:t>
            </a:r>
          </a:p>
          <a:p>
            <a:pPr lvl="2"/>
            <a:r>
              <a:rPr lang="en-US" dirty="0" smtClean="0"/>
              <a:t>Pricing</a:t>
            </a:r>
          </a:p>
          <a:p>
            <a:pPr lvl="2"/>
            <a:r>
              <a:rPr lang="en-US" dirty="0" smtClean="0"/>
              <a:t>Increased advertising expenses</a:t>
            </a:r>
          </a:p>
          <a:p>
            <a:pPr lvl="2"/>
            <a:r>
              <a:rPr lang="en-US" dirty="0" smtClean="0"/>
              <a:t>Change in product design</a:t>
            </a:r>
          </a:p>
          <a:p>
            <a:pPr lvl="2"/>
            <a:r>
              <a:rPr lang="en-US" dirty="0" smtClean="0"/>
              <a:t>New distribution outlets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1464078"/>
              </p:ext>
            </p:extLst>
          </p:nvPr>
        </p:nvGraphicFramePr>
        <p:xfrm>
          <a:off x="4495800" y="3886200"/>
          <a:ext cx="4456747" cy="2846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955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Graphic spid="3" grpId="1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3781</TotalTime>
  <Words>1756</Words>
  <Application>Microsoft Office PowerPoint</Application>
  <PresentationFormat>On-screen Show (4:3)</PresentationFormat>
  <Paragraphs>316</Paragraphs>
  <Slides>27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Calibri</vt:lpstr>
      <vt:lpstr>Century Gothic</vt:lpstr>
      <vt:lpstr>Wingdings 2</vt:lpstr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Wyss, Shawn</dc:creator>
  <cp:lastModifiedBy>Scott Hingle</cp:lastModifiedBy>
  <cp:revision>58</cp:revision>
  <cp:lastPrinted>2016-03-17T12:54:35Z</cp:lastPrinted>
  <dcterms:created xsi:type="dcterms:W3CDTF">2014-05-07T17:13:42Z</dcterms:created>
  <dcterms:modified xsi:type="dcterms:W3CDTF">2018-01-02T18:27:07Z</dcterms:modified>
</cp:coreProperties>
</file>