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73" r:id="rId6"/>
    <p:sldId id="265" r:id="rId7"/>
    <p:sldId id="266" r:id="rId8"/>
    <p:sldId id="267" r:id="rId9"/>
    <p:sldId id="274" r:id="rId10"/>
    <p:sldId id="275" r:id="rId11"/>
    <p:sldId id="276" r:id="rId12"/>
    <p:sldId id="269" r:id="rId13"/>
    <p:sldId id="277" r:id="rId14"/>
    <p:sldId id="278" r:id="rId15"/>
    <p:sldId id="261" r:id="rId16"/>
    <p:sldId id="260" r:id="rId17"/>
    <p:sldId id="259" r:id="rId18"/>
    <p:sldId id="270" r:id="rId19"/>
    <p:sldId id="271" r:id="rId20"/>
    <p:sldId id="272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36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45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D1FF-BFCD-4E6A-A862-B800D900102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21BA8-EFEC-4CEE-9059-7DABBE7C0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1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25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BD94-3FEE-4679-85B3-156BC4CAF7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381000" y="152400"/>
            <a:ext cx="914400" cy="7620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348734" y="348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Employment Law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-348734" y="348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CHAPTER</a:t>
            </a:r>
          </a:p>
        </p:txBody>
      </p:sp>
      <p:sp>
        <p:nvSpPr>
          <p:cNvPr id="11" name="Bevel 10"/>
          <p:cNvSpPr/>
          <p:nvPr userDrawn="1"/>
        </p:nvSpPr>
        <p:spPr>
          <a:xfrm>
            <a:off x="381000" y="152400"/>
            <a:ext cx="914400" cy="7620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20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2" r:id="rId4"/>
    <p:sldLayoutId id="214748365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Implied Contract</a:t>
            </a:r>
          </a:p>
          <a:p>
            <a:pPr lvl="2"/>
            <a:r>
              <a:rPr lang="en-US" dirty="0" smtClean="0"/>
              <a:t>Employer has said, written, or done something to make the employee feel like a not at-will employee</a:t>
            </a:r>
          </a:p>
          <a:p>
            <a:pPr lvl="2"/>
            <a:r>
              <a:rPr lang="en-US" dirty="0" smtClean="0"/>
              <a:t>Courts will look at the following things to determine if the employer has an implied contract</a:t>
            </a:r>
          </a:p>
          <a:p>
            <a:pPr lvl="3"/>
            <a:r>
              <a:rPr lang="en-US" dirty="0" smtClean="0"/>
              <a:t>Examine the nature of the relationship</a:t>
            </a:r>
          </a:p>
          <a:p>
            <a:pPr lvl="3"/>
            <a:r>
              <a:rPr lang="en-US" dirty="0" smtClean="0"/>
              <a:t>How has the employer dealt with employees in the past</a:t>
            </a:r>
          </a:p>
          <a:p>
            <a:pPr lvl="3"/>
            <a:r>
              <a:rPr lang="en-US" dirty="0" smtClean="0"/>
              <a:t>Length of arraignment</a:t>
            </a:r>
          </a:p>
          <a:p>
            <a:pPr lvl="3"/>
            <a:r>
              <a:rPr lang="en-US" dirty="0" smtClean="0"/>
              <a:t>Employment policies and procedures in the handbook</a:t>
            </a:r>
          </a:p>
          <a:p>
            <a:pPr lvl="1"/>
            <a:r>
              <a:rPr lang="en-US" dirty="0" smtClean="0"/>
              <a:t>Disclaimer</a:t>
            </a:r>
          </a:p>
          <a:p>
            <a:pPr lvl="2"/>
            <a:r>
              <a:rPr lang="en-US" dirty="0" smtClean="0"/>
              <a:t>Statement should include the following:</a:t>
            </a:r>
          </a:p>
          <a:p>
            <a:pPr lvl="3"/>
            <a:r>
              <a:rPr lang="en-US" dirty="0" smtClean="0"/>
              <a:t>Handbook does not create a contract</a:t>
            </a:r>
          </a:p>
          <a:p>
            <a:pPr lvl="3"/>
            <a:r>
              <a:rPr lang="en-US" dirty="0" smtClean="0"/>
              <a:t>Employer reserves the right to discharge an employee at any time</a:t>
            </a:r>
          </a:p>
          <a:p>
            <a:pPr lvl="3"/>
            <a:r>
              <a:rPr lang="en-US" dirty="0" smtClean="0"/>
              <a:t>Only the highest ranking official can make the change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6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Implied Contract Example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55" y="2286000"/>
            <a:ext cx="8076071" cy="39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7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Public Policy Tort</a:t>
            </a:r>
          </a:p>
          <a:p>
            <a:pPr lvl="2"/>
            <a:r>
              <a:rPr lang="en-US" dirty="0" smtClean="0"/>
              <a:t>Most states permit a fired employee to recover compensatory and punitive damages</a:t>
            </a:r>
          </a:p>
          <a:p>
            <a:pPr lvl="2"/>
            <a:r>
              <a:rPr lang="en-US" dirty="0" smtClean="0"/>
              <a:t>No one should be allowed to do anything that tends to hurt the public at large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75" y="3611562"/>
            <a:ext cx="85644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Intentional Infliction of Emotional Distress</a:t>
            </a:r>
          </a:p>
          <a:p>
            <a:pPr lvl="2"/>
            <a:r>
              <a:rPr lang="en-US" dirty="0" smtClean="0"/>
              <a:t>If the layoff of an employee caused severe mental and emotional distress then the employee can bring lawsuit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04132"/>
            <a:ext cx="8028863" cy="318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16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Implied Covenant</a:t>
            </a:r>
          </a:p>
          <a:p>
            <a:pPr lvl="2"/>
            <a:r>
              <a:rPr lang="en-US" dirty="0" smtClean="0"/>
              <a:t>Employment relationship is based on an implied promise that the employer and employee will be fair and honest with another</a:t>
            </a:r>
          </a:p>
          <a:p>
            <a:pPr lvl="3"/>
            <a:r>
              <a:rPr lang="en-US" dirty="0" smtClean="0"/>
              <a:t>This exists because the employment relationship exists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95" y="3574181"/>
            <a:ext cx="78835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2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Reviewing What You</a:t>
            </a:r>
            <a:r>
              <a:rPr lang="en-US" baseline="0" dirty="0" smtClean="0"/>
              <a:t> Learned</a:t>
            </a:r>
          </a:p>
          <a:p>
            <a:pPr lvl="1"/>
            <a:r>
              <a:rPr lang="en-US" dirty="0" smtClean="0"/>
              <a:t>What</a:t>
            </a:r>
            <a:r>
              <a:rPr lang="en-US" baseline="0" dirty="0" smtClean="0"/>
              <a:t> is employment-at-will?</a:t>
            </a:r>
          </a:p>
          <a:p>
            <a:pPr lvl="1"/>
            <a:r>
              <a:rPr lang="en-US" baseline="0" dirty="0" smtClean="0"/>
              <a:t>What situations fall outside the doctrine of employment-at-will?</a:t>
            </a:r>
          </a:p>
          <a:p>
            <a:pPr lvl="1"/>
            <a:r>
              <a:rPr lang="en-US" baseline="0" dirty="0" smtClean="0"/>
              <a:t>What are the exceptions to employment-at-will?</a:t>
            </a:r>
          </a:p>
          <a:p>
            <a:pPr lvl="1"/>
            <a:r>
              <a:rPr lang="en-US" baseline="0" dirty="0" smtClean="0"/>
              <a:t>What is the difference between implied contract and implied covenant?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260" y="990600"/>
            <a:ext cx="73285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Legislation Affecting Employment</a:t>
            </a:r>
            <a:endParaRPr lang="en-US" sz="4000" b="1" cap="none" spc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98486"/>
            <a:ext cx="2971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What You Will Learn: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656" y="4499752"/>
            <a:ext cx="302774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Why</a:t>
            </a:r>
            <a:r>
              <a:rPr lang="en-US" sz="2400" b="1" baseline="0" dirty="0" smtClean="0">
                <a:solidFill>
                  <a:schemeClr val="bg1"/>
                </a:solidFill>
              </a:rPr>
              <a:t> It Is Important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recognize those areas of employment that must be included in any collective bargaining process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objectives of the Taft-Hartley Act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goal of the Landrum-Griffin Act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child labor laws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402" y="4953000"/>
            <a:ext cx="786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You need to know the laws that protect union activities because you may be asked to join a union in the future</a:t>
            </a:r>
          </a:p>
        </p:txBody>
      </p:sp>
    </p:spTree>
    <p:extLst>
      <p:ext uri="{BB962C8B-B14F-4D97-AF65-F5344CB8AC3E}">
        <p14:creationId xmlns:p14="http://schemas.microsoft.com/office/powerpoint/2010/main" val="5522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Regulating</a:t>
            </a:r>
            <a:r>
              <a:rPr lang="en-US" baseline="0" dirty="0" smtClean="0"/>
              <a:t> Collective Bargaining</a:t>
            </a:r>
          </a:p>
          <a:p>
            <a:pPr lvl="1"/>
            <a:r>
              <a:rPr lang="en-US" dirty="0" smtClean="0"/>
              <a:t>Wagner Act</a:t>
            </a:r>
          </a:p>
          <a:p>
            <a:pPr lvl="2"/>
            <a:r>
              <a:rPr lang="en-US" dirty="0" smtClean="0"/>
              <a:t>Example 7</a:t>
            </a:r>
          </a:p>
          <a:p>
            <a:pPr lvl="1"/>
            <a:r>
              <a:rPr lang="en-US" dirty="0" smtClean="0"/>
              <a:t>Taft-Hartley Act</a:t>
            </a:r>
          </a:p>
          <a:p>
            <a:pPr lvl="1"/>
            <a:r>
              <a:rPr lang="en-US" dirty="0" smtClean="0"/>
              <a:t>Landrum-Griffin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Regulating the Employment of Minors</a:t>
            </a:r>
          </a:p>
          <a:p>
            <a:pPr lvl="1"/>
            <a:r>
              <a:rPr lang="en-US" dirty="0" smtClean="0"/>
              <a:t>State Child Labor Laws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Federal</a:t>
            </a:r>
            <a:r>
              <a:rPr lang="en-US" baseline="0" dirty="0" smtClean="0"/>
              <a:t> Child Labor Laws</a:t>
            </a:r>
          </a:p>
        </p:txBody>
      </p:sp>
    </p:spTree>
    <p:extLst>
      <p:ext uri="{BB962C8B-B14F-4D97-AF65-F5344CB8AC3E}">
        <p14:creationId xmlns:p14="http://schemas.microsoft.com/office/powerpoint/2010/main" val="29869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955"/>
            <a:ext cx="9144000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3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260" y="990600"/>
            <a:ext cx="58656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Employment Relationships</a:t>
            </a:r>
            <a:endParaRPr lang="en-US" sz="4000" b="1" cap="none" spc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698486"/>
            <a:ext cx="2971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What You Will Learn: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656" y="4499752"/>
            <a:ext cx="302774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Why</a:t>
            </a:r>
            <a:r>
              <a:rPr lang="en-US" sz="2400" b="1" baseline="0" dirty="0" smtClean="0">
                <a:solidFill>
                  <a:schemeClr val="bg1"/>
                </a:solidFill>
              </a:rPr>
              <a:t> It Is Important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define employment-at-will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those situations that fall outside the doctrine of employment-at-will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identify the exceptions to the employment-at-will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How to distinguish between implied contract and implied covenant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402" y="4953000"/>
            <a:ext cx="786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Understanding the nature of at-will employment will help you determine whether your rights have been violated if you are discharged by an employer</a:t>
            </a:r>
          </a:p>
        </p:txBody>
      </p:sp>
    </p:spTree>
    <p:extLst>
      <p:ext uri="{BB962C8B-B14F-4D97-AF65-F5344CB8AC3E}">
        <p14:creationId xmlns:p14="http://schemas.microsoft.com/office/powerpoint/2010/main" val="15925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Industry-Education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/>
          <a:lstStyle/>
          <a:p>
            <a:r>
              <a:rPr lang="en-US" dirty="0" smtClean="0"/>
              <a:t>Reviewing What You</a:t>
            </a:r>
            <a:r>
              <a:rPr lang="en-US" baseline="0" dirty="0" smtClean="0"/>
              <a:t> Learned</a:t>
            </a:r>
          </a:p>
          <a:p>
            <a:pPr lvl="1"/>
            <a:r>
              <a:rPr lang="en-US" dirty="0" smtClean="0"/>
              <a:t>What</a:t>
            </a:r>
            <a:r>
              <a:rPr lang="en-US" baseline="0" dirty="0" smtClean="0"/>
              <a:t> employment areas must be included in any collective bargaining process?</a:t>
            </a:r>
          </a:p>
          <a:p>
            <a:pPr lvl="1"/>
            <a:r>
              <a:rPr lang="en-US" baseline="0" dirty="0" smtClean="0"/>
              <a:t>What are the objectives of the Taft-Hartley Act?</a:t>
            </a:r>
          </a:p>
          <a:p>
            <a:pPr lvl="1"/>
            <a:r>
              <a:rPr lang="en-US" baseline="0" dirty="0" smtClean="0"/>
              <a:t>What is the goal of the Landrum-Griffin Act?</a:t>
            </a:r>
          </a:p>
          <a:p>
            <a:pPr lvl="1"/>
            <a:r>
              <a:rPr lang="en-US" baseline="0" dirty="0" smtClean="0"/>
              <a:t>What are child labor laws?</a:t>
            </a:r>
          </a:p>
          <a:p>
            <a:pPr lvl="1"/>
            <a:r>
              <a:rPr lang="en-US" baseline="0" dirty="0" smtClean="0"/>
              <a:t>Investigate and employee’s right to organize and participate in a union. Explain the legal developments that govern this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Employment-at-Will</a:t>
            </a:r>
          </a:p>
          <a:p>
            <a:pPr lvl="1"/>
            <a:r>
              <a:rPr lang="en-US" dirty="0" smtClean="0"/>
              <a:t>Employer is able to let go of an employee at any time for any reason without notice</a:t>
            </a:r>
          </a:p>
          <a:p>
            <a:pPr lvl="1"/>
            <a:r>
              <a:rPr lang="en-US" dirty="0" smtClean="0"/>
              <a:t>Employee is able to leave at any time</a:t>
            </a:r>
          </a:p>
          <a:p>
            <a:endParaRPr lang="en-US" dirty="0" smtClean="0"/>
          </a:p>
          <a:p>
            <a:r>
              <a:rPr lang="en-US" dirty="0" smtClean="0"/>
              <a:t>Unionized</a:t>
            </a:r>
            <a:r>
              <a:rPr lang="en-US" baseline="0" dirty="0" smtClean="0"/>
              <a:t> Employees</a:t>
            </a:r>
          </a:p>
          <a:p>
            <a:pPr lvl="1"/>
            <a:r>
              <a:rPr lang="en-US" dirty="0" smtClean="0"/>
              <a:t>Union is an organization of employees that is formed to promote welfare of its members</a:t>
            </a:r>
          </a:p>
          <a:p>
            <a:pPr lvl="1"/>
            <a:r>
              <a:rPr lang="en-US" baseline="0" dirty="0" smtClean="0"/>
              <a:t>Collective</a:t>
            </a:r>
            <a:r>
              <a:rPr lang="en-US" dirty="0" smtClean="0"/>
              <a:t> bargaining agreement is a contract negated by the employees’ representatives and agreed by the employees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631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Collective bargaining agreement</a:t>
            </a:r>
          </a:p>
          <a:p>
            <a:pPr lvl="2"/>
            <a:r>
              <a:rPr lang="en-US" dirty="0" smtClean="0"/>
              <a:t>Contract negotiated by the employer and representatives of the labor union and it covers issues related to employment</a:t>
            </a:r>
          </a:p>
          <a:p>
            <a:pPr lvl="2"/>
            <a:r>
              <a:rPr lang="en-US" dirty="0" smtClean="0"/>
              <a:t>It normally relates to working conditions, wages, benefits, job security, layoffs, and firing policies</a:t>
            </a:r>
            <a:endParaRPr lang="en-US" dirty="0" smtClean="0"/>
          </a:p>
          <a:p>
            <a:pPr lvl="1"/>
            <a:r>
              <a:rPr lang="en-US" dirty="0" smtClean="0"/>
              <a:t>Grievance Procedure</a:t>
            </a:r>
          </a:p>
          <a:p>
            <a:pPr lvl="2"/>
            <a:r>
              <a:rPr lang="en-US" dirty="0" smtClean="0"/>
              <a:t>A series of steps that an employee must follow to appeal the decision of an </a:t>
            </a:r>
          </a:p>
          <a:p>
            <a:pPr marL="914400" lvl="2" indent="0">
              <a:buNone/>
            </a:pPr>
            <a:r>
              <a:rPr lang="en-US" dirty="0" smtClean="0"/>
              <a:t>employer who may </a:t>
            </a:r>
          </a:p>
          <a:p>
            <a:pPr marL="914400" lvl="2" indent="0">
              <a:buNone/>
            </a:pPr>
            <a:r>
              <a:rPr lang="en-US" dirty="0" smtClean="0"/>
              <a:t>have violated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716069"/>
            <a:ext cx="4695645" cy="212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Layoffs &amp; Plant Closings</a:t>
            </a:r>
          </a:p>
          <a:p>
            <a:pPr lvl="1"/>
            <a:r>
              <a:rPr lang="en-US" dirty="0" smtClean="0"/>
              <a:t>Economic conditions can cause layoffs and closings</a:t>
            </a:r>
          </a:p>
          <a:p>
            <a:r>
              <a:rPr lang="en-US" dirty="0" smtClean="0"/>
              <a:t>Severance Pay</a:t>
            </a:r>
          </a:p>
          <a:p>
            <a:pPr lvl="1"/>
            <a:r>
              <a:rPr lang="en-US" dirty="0" smtClean="0"/>
              <a:t>A set of amount of money to compensate employees for being let go</a:t>
            </a:r>
          </a:p>
          <a:p>
            <a:pPr lvl="2"/>
            <a:r>
              <a:rPr lang="en-US" dirty="0" smtClean="0"/>
              <a:t>Helps the employee though a time when they are unemployed</a:t>
            </a:r>
          </a:p>
          <a:p>
            <a:pPr lvl="2"/>
            <a:r>
              <a:rPr lang="en-US" dirty="0" smtClean="0"/>
              <a:t>Calculated by the job position and salary</a:t>
            </a:r>
          </a:p>
          <a:p>
            <a:pPr lvl="1"/>
            <a:r>
              <a:rPr lang="en-US" dirty="0" smtClean="0"/>
              <a:t>Worker Adjustment and Retraining Notification (WARN)</a:t>
            </a:r>
          </a:p>
          <a:p>
            <a:pPr lvl="2"/>
            <a:r>
              <a:rPr lang="en-US" dirty="0" smtClean="0"/>
              <a:t>Must give employees 60 days advance notice of factory shut down or massive layoffs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Illegal Discrimination</a:t>
            </a:r>
          </a:p>
          <a:p>
            <a:pPr lvl="2"/>
            <a:r>
              <a:rPr lang="en-US" dirty="0" smtClean="0"/>
              <a:t>Civil Rights Act of 1964</a:t>
            </a:r>
          </a:p>
          <a:p>
            <a:pPr lvl="3"/>
            <a:r>
              <a:rPr lang="en-US" dirty="0" smtClean="0"/>
              <a:t>Protects people from race, color, creed, national origin, or gender</a:t>
            </a:r>
          </a:p>
          <a:p>
            <a:pPr lvl="2"/>
            <a:r>
              <a:rPr lang="en-US" dirty="0" smtClean="0"/>
              <a:t>Age Discrimination Employment Act</a:t>
            </a:r>
          </a:p>
          <a:p>
            <a:pPr lvl="3"/>
            <a:r>
              <a:rPr lang="en-US" dirty="0" smtClean="0"/>
              <a:t>Protects people from being fired or not hired due to age</a:t>
            </a:r>
            <a:endParaRPr lang="en-US" dirty="0" smtClean="0"/>
          </a:p>
          <a:p>
            <a:pPr lvl="1"/>
            <a:r>
              <a:rPr lang="en-US" dirty="0" smtClean="0"/>
              <a:t>Rights &amp; Duties of Employers &amp;</a:t>
            </a:r>
            <a:r>
              <a:rPr lang="en-US" baseline="0" dirty="0" smtClean="0"/>
              <a:t> </a:t>
            </a:r>
            <a:r>
              <a:rPr lang="en-US" baseline="0" dirty="0" smtClean="0"/>
              <a:t>Employees</a:t>
            </a:r>
          </a:p>
          <a:p>
            <a:pPr lvl="2"/>
            <a:r>
              <a:rPr lang="en-US" dirty="0" smtClean="0"/>
              <a:t>Employers have the right to tell employees what tasks to perform and how to perform them</a:t>
            </a:r>
          </a:p>
          <a:p>
            <a:pPr lvl="2"/>
            <a:r>
              <a:rPr lang="en-US" dirty="0" smtClean="0"/>
              <a:t>Employees are expected to be loyal, honest, dependable, and must abide by employer’s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Exceptions to Employment-at-Will</a:t>
            </a:r>
          </a:p>
          <a:p>
            <a:pPr lvl="1"/>
            <a:r>
              <a:rPr lang="en-US" dirty="0" smtClean="0"/>
              <a:t>Wrongful </a:t>
            </a:r>
            <a:r>
              <a:rPr lang="en-US" dirty="0" smtClean="0"/>
              <a:t>Discharge also called unjust dismissal</a:t>
            </a:r>
          </a:p>
          <a:p>
            <a:pPr lvl="1"/>
            <a:r>
              <a:rPr lang="en-US" dirty="0" smtClean="0"/>
              <a:t>Courts have established 5 Standards for unjust termination</a:t>
            </a:r>
          </a:p>
          <a:p>
            <a:pPr lvl="2"/>
            <a:r>
              <a:rPr lang="en-US" dirty="0" smtClean="0"/>
              <a:t>Promissory estoppel</a:t>
            </a:r>
          </a:p>
          <a:p>
            <a:pPr lvl="2"/>
            <a:r>
              <a:rPr lang="en-US" dirty="0" smtClean="0"/>
              <a:t>Implied contract</a:t>
            </a:r>
          </a:p>
          <a:p>
            <a:pPr lvl="2"/>
            <a:r>
              <a:rPr lang="en-US" dirty="0" smtClean="0"/>
              <a:t>Public Policy tort</a:t>
            </a:r>
          </a:p>
          <a:p>
            <a:pPr lvl="2"/>
            <a:r>
              <a:rPr lang="en-US" dirty="0" smtClean="0"/>
              <a:t>Intentional infliction of emotional distress</a:t>
            </a:r>
          </a:p>
          <a:p>
            <a:pPr lvl="2"/>
            <a:r>
              <a:rPr lang="en-US" dirty="0" smtClean="0"/>
              <a:t>Implied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Promissory </a:t>
            </a:r>
            <a:r>
              <a:rPr lang="en-US" dirty="0" smtClean="0"/>
              <a:t>Estoppel</a:t>
            </a:r>
          </a:p>
          <a:p>
            <a:pPr lvl="2"/>
            <a:r>
              <a:rPr lang="en-US" dirty="0" smtClean="0"/>
              <a:t>Four Elements must be proved</a:t>
            </a:r>
          </a:p>
          <a:p>
            <a:pPr lvl="3"/>
            <a:r>
              <a:rPr lang="en-US" dirty="0" smtClean="0"/>
              <a:t>Employees </a:t>
            </a:r>
            <a:r>
              <a:rPr lang="en-US" dirty="0" smtClean="0"/>
              <a:t>needs to be rely upon</a:t>
            </a:r>
          </a:p>
          <a:p>
            <a:pPr lvl="3"/>
            <a:r>
              <a:rPr lang="en-US" dirty="0" smtClean="0"/>
              <a:t>Employee actually relies upon that promise</a:t>
            </a:r>
          </a:p>
          <a:p>
            <a:pPr lvl="3"/>
            <a:r>
              <a:rPr lang="en-US" dirty="0" smtClean="0"/>
              <a:t>Employee ordinarily not have acted or refrained from acting had it not been for the employer’s promise</a:t>
            </a:r>
          </a:p>
          <a:p>
            <a:pPr lvl="3"/>
            <a:r>
              <a:rPr lang="en-US" dirty="0" smtClean="0"/>
              <a:t>Employee is in some way harmed by the employer’s failure to </a:t>
            </a:r>
            <a:r>
              <a:rPr lang="en-US" dirty="0"/>
              <a:t>h</a:t>
            </a:r>
            <a:r>
              <a:rPr lang="en-US" dirty="0" smtClean="0"/>
              <a:t>onor the promise</a:t>
            </a:r>
          </a:p>
          <a:p>
            <a:pPr lvl="2"/>
            <a:r>
              <a:rPr lang="en-US" dirty="0" smtClean="0"/>
              <a:t>Court may prevent the employer from denying responsibility for loss suffered if all elements are 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7BD94-3FEE-4679-85B3-156BC4CAF76D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Promissory Estoppel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81200"/>
            <a:ext cx="521007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00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Business Law Master Slides</Template>
  <TotalTime>7922</TotalTime>
  <Words>832</Words>
  <Application>Microsoft Office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</dc:creator>
  <cp:lastModifiedBy>Scott Hingle</cp:lastModifiedBy>
  <cp:revision>28</cp:revision>
  <dcterms:created xsi:type="dcterms:W3CDTF">2012-07-08T12:52:54Z</dcterms:created>
  <dcterms:modified xsi:type="dcterms:W3CDTF">2018-11-19T15:00:15Z</dcterms:modified>
</cp:coreProperties>
</file>