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0" r:id="rId4"/>
    <p:sldId id="261" r:id="rId5"/>
    <p:sldId id="262" r:id="rId6"/>
    <p:sldId id="28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3" r:id="rId18"/>
    <p:sldId id="273" r:id="rId19"/>
    <p:sldId id="258" r:id="rId20"/>
    <p:sldId id="274" r:id="rId21"/>
    <p:sldId id="275" r:id="rId22"/>
    <p:sldId id="285" r:id="rId23"/>
    <p:sldId id="276" r:id="rId24"/>
    <p:sldId id="286" r:id="rId25"/>
    <p:sldId id="287" r:id="rId26"/>
    <p:sldId id="288" r:id="rId27"/>
    <p:sldId id="277" r:id="rId28"/>
    <p:sldId id="278" r:id="rId29"/>
    <p:sldId id="279" r:id="rId30"/>
    <p:sldId id="280" r:id="rId3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4C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0" autoAdjust="0"/>
    <p:restoredTop sz="86323" autoAdjust="0"/>
  </p:normalViewPr>
  <p:slideViewPr>
    <p:cSldViewPr>
      <p:cViewPr varScale="1">
        <p:scale>
          <a:sx n="79" d="100"/>
          <a:sy n="79" d="100"/>
        </p:scale>
        <p:origin x="7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EE3B173-F636-4374-951C-6DEA5D982D8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AE65B1E-6AE9-4964-A372-B4CEC9EC2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Promotional Ads may encourage</a:t>
            </a:r>
            <a:r>
              <a:rPr lang="en-US" baseline="0" dirty="0" smtClean="0"/>
              <a:t> customers to ask questions, call for appointments, participate on the internet, or enter a retail store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Institutional ads attempt to make a connection with potential customers by connecting its name with a worthy cause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37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Pay for sale link</a:t>
            </a:r>
            <a:r>
              <a:rPr lang="en-US" baseline="0" dirty="0" smtClean="0"/>
              <a:t> commissions paid only when actual sales are made through the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82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 is an option</a:t>
            </a:r>
            <a:r>
              <a:rPr lang="en-US" baseline="0" dirty="0" smtClean="0"/>
              <a:t> – Run Of Schedule. The station decides when to run the ad over the contracted period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69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you can afford is used only for a short period of time and is</a:t>
            </a:r>
            <a:r>
              <a:rPr lang="en-US" baseline="0" dirty="0" smtClean="0"/>
              <a:t> primarily used by small businesses in order to quickly build sales and a reputation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Objective and task is the most effective because it focuses on the company’s goals and how it will </a:t>
            </a:r>
            <a:r>
              <a:rPr lang="en-US" baseline="0" smtClean="0"/>
              <a:t>reach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Shoppers</a:t>
            </a:r>
            <a:r>
              <a:rPr lang="en-US" baseline="0" dirty="0" smtClean="0"/>
              <a:t> contain minimal editorials and are delivered to specific areas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Alternatives focus on local entertainment, movies, and restaurant reviews and alternative political comments and stories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estimated that only 50% of households in the US subscribe to </a:t>
            </a:r>
            <a:r>
              <a:rPr lang="en-US" baseline="0" smtClean="0"/>
              <a:t>a newspaper.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1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Magazine ads</a:t>
            </a:r>
            <a:r>
              <a:rPr lang="en-US" baseline="0" dirty="0" smtClean="0"/>
              <a:t> offer different sizes – spread (two page), full page, half page, gatefolds, return cards, and heavy stock inserts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Long deadlines make it hard to make last minute changes due to some deadline being several weeks long.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5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mail includes</a:t>
            </a:r>
            <a:r>
              <a:rPr lang="en-US" baseline="0" dirty="0" smtClean="0"/>
              <a:t> newsletters, catalogs, coupons, samplers, price lists, circulars, invitations to special sales and events, letters and more.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Large retailers send catalogs and price lists to current and perspective customers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DM can use may formats – letters, catalogs, and postcards – limited by postal limitations</a:t>
            </a:r>
          </a:p>
          <a:p>
            <a:r>
              <a:rPr lang="en-US" baseline="0" dirty="0" smtClean="0"/>
              <a:t>Includes electronic campaigns as well</a:t>
            </a:r>
          </a:p>
          <a:p>
            <a:endParaRPr lang="en-US" baseline="0" dirty="0" smtClean="0"/>
          </a:p>
          <a:p>
            <a:r>
              <a:rPr lang="en-US" baseline="0" dirty="0" smtClean="0"/>
              <a:t>DM </a:t>
            </a:r>
            <a:r>
              <a:rPr lang="en-US" baseline="0" smtClean="0"/>
              <a:t>only yields </a:t>
            </a:r>
            <a:r>
              <a:rPr lang="en-US" baseline="0" dirty="0" smtClean="0"/>
              <a:t>a 1 to 3 percent return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8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1700 commercial TV stations and over 11,000 with ones included</a:t>
            </a:r>
            <a:r>
              <a:rPr lang="en-US" baseline="0" dirty="0" smtClean="0"/>
              <a:t> with local cable networks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the</a:t>
            </a:r>
            <a:r>
              <a:rPr lang="en-US" baseline="0" dirty="0" smtClean="0"/>
              <a:t> time  you are 66 years old</a:t>
            </a:r>
          </a:p>
          <a:p>
            <a:r>
              <a:rPr lang="en-US" baseline="0" dirty="0" smtClean="0"/>
              <a:t>10 years of watching commercials – 2mm commercials viewed</a:t>
            </a:r>
          </a:p>
          <a:p>
            <a:r>
              <a:rPr lang="en-US" baseline="0" dirty="0" smtClean="0"/>
              <a:t>6 years of listening to the radio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Superbowl</a:t>
            </a:r>
            <a:r>
              <a:rPr lang="en-US" baseline="0" dirty="0" smtClean="0"/>
              <a:t> is now up to $3 for airing a 30 second ad</a:t>
            </a:r>
          </a:p>
          <a:p>
            <a:endParaRPr lang="en-US" dirty="0" smtClean="0"/>
          </a:p>
          <a:p>
            <a:r>
              <a:rPr lang="en-US" dirty="0" smtClean="0"/>
              <a:t>More than 10,000 radio stations</a:t>
            </a:r>
          </a:p>
          <a:p>
            <a:endParaRPr lang="en-US" dirty="0" smtClean="0"/>
          </a:p>
          <a:p>
            <a:r>
              <a:rPr lang="en-US" dirty="0" smtClean="0"/>
              <a:t>Since</a:t>
            </a:r>
            <a:r>
              <a:rPr lang="en-US" baseline="0" dirty="0" smtClean="0"/>
              <a:t> there is no visuals, humor and jingles are very important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6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Internet ads have</a:t>
            </a:r>
            <a:r>
              <a:rPr lang="en-US" baseline="0" dirty="0" smtClean="0"/>
              <a:t> a very low response rate - .3 percent – three out of 1000 views will visit your webpage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media plan</a:t>
            </a:r>
            <a:r>
              <a:rPr lang="en-US" baseline="0" dirty="0" smtClean="0"/>
              <a:t> provides the opportunity to present a compelling message and project the desired business image to the target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0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Readership in print media is measured by surveys and estimated</a:t>
            </a:r>
            <a:r>
              <a:rPr lang="en-US" baseline="0" dirty="0" smtClean="0"/>
              <a:t> circulation. The audience figure is slightly higher than its circulation because more than one person may see the same newspaper or magazine that was left out.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advertisers buy time on television or radio they typically hoe for the largest audience, greatest frequency and most impressions possible.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 Nielson Media Research</a:t>
            </a:r>
          </a:p>
          <a:p>
            <a:r>
              <a:rPr lang="en-US" baseline="0" dirty="0" err="1" smtClean="0"/>
              <a:t>Abritron</a:t>
            </a:r>
            <a:r>
              <a:rPr lang="en-US" baseline="0" dirty="0" smtClean="0"/>
              <a:t> Company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91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Contracted</a:t>
            </a:r>
            <a:r>
              <a:rPr lang="en-US" baseline="0" dirty="0" smtClean="0"/>
              <a:t> rates are discounted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Bulk space guarantees  that a minimum umber of inches will be used by an advertiser over a 12 month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5B1E-6AE9-4964-A372-B4CEC9EC28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0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7604" y="1371600"/>
            <a:ext cx="8915400" cy="53913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6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-137817" y="-152400"/>
            <a:ext cx="1247931" cy="1905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604" y="1371600"/>
            <a:ext cx="8915400" cy="53913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entagon 8"/>
          <p:cNvSpPr/>
          <p:nvPr userDrawn="1"/>
        </p:nvSpPr>
        <p:spPr>
          <a:xfrm>
            <a:off x="729114" y="562521"/>
            <a:ext cx="1678506" cy="809079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19</a:t>
            </a:r>
            <a:endParaRPr lang="en-US" sz="4800" b="1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255410" y="-510268"/>
            <a:ext cx="219856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r>
              <a:rPr lang="en-US" sz="9000" b="1" cap="none" spc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endParaRPr lang="en-US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8" name="Title 1"/>
          <p:cNvSpPr txBox="1">
            <a:spLocks/>
          </p:cNvSpPr>
          <p:nvPr userDrawn="1"/>
        </p:nvSpPr>
        <p:spPr>
          <a:xfrm>
            <a:off x="2400454" y="599271"/>
            <a:ext cx="6722603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5384CD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Advertising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5384C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Explain</a:t>
            </a:r>
            <a:r>
              <a:rPr lang="en-US" baseline="0" dirty="0" smtClean="0"/>
              <a:t> the concept and purpose of advertising in the promotional mix</a:t>
            </a:r>
          </a:p>
          <a:p>
            <a:pPr lvl="1"/>
            <a:r>
              <a:rPr lang="en-US" baseline="0" dirty="0" smtClean="0"/>
              <a:t>Identify the different types of advertising media</a:t>
            </a:r>
          </a:p>
          <a:p>
            <a:pPr lvl="1"/>
            <a:r>
              <a:rPr lang="en-US" baseline="0" dirty="0" smtClean="0"/>
              <a:t>Discuss the planning and selection of media</a:t>
            </a:r>
          </a:p>
          <a:p>
            <a:pPr lvl="1"/>
            <a:r>
              <a:rPr lang="en-US" baseline="0" dirty="0" smtClean="0"/>
              <a:t>Identify media measurement techniques</a:t>
            </a:r>
          </a:p>
          <a:p>
            <a:pPr lvl="1"/>
            <a:r>
              <a:rPr lang="en-US" baseline="0" dirty="0" smtClean="0"/>
              <a:t>Explain techniques used to evaluate media</a:t>
            </a:r>
          </a:p>
          <a:p>
            <a:pPr lvl="1"/>
            <a:r>
              <a:rPr lang="en-US" baseline="0" dirty="0" smtClean="0"/>
              <a:t>Summarize how media costs are determined</a:t>
            </a:r>
          </a:p>
          <a:p>
            <a:pPr lvl="1"/>
            <a:r>
              <a:rPr lang="en-US" baseline="0" dirty="0" smtClean="0"/>
              <a:t>Explain promotional budget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Direct Mail Advertising</a:t>
            </a:r>
          </a:p>
          <a:p>
            <a:pPr lvl="2"/>
            <a:r>
              <a:rPr lang="en-US" dirty="0" smtClean="0"/>
              <a:t>A highly focused</a:t>
            </a:r>
            <a:r>
              <a:rPr lang="en-US" baseline="0" dirty="0" smtClean="0"/>
              <a:t> form of advertising</a:t>
            </a:r>
          </a:p>
          <a:p>
            <a:pPr lvl="2"/>
            <a:r>
              <a:rPr lang="en-US" baseline="0" dirty="0" smtClean="0"/>
              <a:t>Printed or electronic</a:t>
            </a:r>
          </a:p>
          <a:p>
            <a:pPr lvl="2"/>
            <a:r>
              <a:rPr lang="en-US" dirty="0" smtClean="0"/>
              <a:t>Keeps current</a:t>
            </a:r>
            <a:r>
              <a:rPr lang="en-US" baseline="0" dirty="0" smtClean="0"/>
              <a:t> customers aware of new products or upcoming sales</a:t>
            </a:r>
            <a:endParaRPr lang="en-US" dirty="0" smtClean="0"/>
          </a:p>
          <a:p>
            <a:pPr lvl="2"/>
            <a:r>
              <a:rPr lang="en-US" dirty="0" smtClean="0"/>
              <a:t>Advantages &amp; Disadvantages</a:t>
            </a:r>
          </a:p>
          <a:p>
            <a:pPr marL="685800" lvl="2" indent="0">
              <a:buNone/>
            </a:pPr>
            <a:r>
              <a:rPr lang="en-US" dirty="0" smtClean="0"/>
              <a:t>+’s  selectivity</a:t>
            </a:r>
            <a:r>
              <a:rPr lang="en-US" baseline="0" dirty="0" smtClean="0"/>
              <a:t> &amp; flexibility</a:t>
            </a:r>
          </a:p>
          <a:p>
            <a:pPr marL="685800" lvl="2" indent="0">
              <a:buNone/>
            </a:pPr>
            <a:r>
              <a:rPr lang="en-US" baseline="0" dirty="0" smtClean="0"/>
              <a:t>-’s low response level, “junk mail” , high costs</a:t>
            </a:r>
            <a:endParaRPr lang="en-US" dirty="0" smtClean="0"/>
          </a:p>
          <a:p>
            <a:pPr lvl="1"/>
            <a:r>
              <a:rPr lang="en-US" dirty="0" smtClean="0"/>
              <a:t>Directory Advertising</a:t>
            </a:r>
          </a:p>
          <a:p>
            <a:pPr lvl="2"/>
            <a:r>
              <a:rPr lang="en-US" dirty="0" smtClean="0"/>
              <a:t>Yellow</a:t>
            </a:r>
            <a:r>
              <a:rPr lang="en-US" baseline="0" dirty="0" smtClean="0"/>
              <a:t> pages</a:t>
            </a:r>
          </a:p>
          <a:p>
            <a:pPr lvl="2"/>
            <a:r>
              <a:rPr lang="en-US" dirty="0" smtClean="0"/>
              <a:t>Very inexpensive</a:t>
            </a:r>
          </a:p>
          <a:p>
            <a:pPr lvl="2"/>
            <a:r>
              <a:rPr lang="en-US" dirty="0" smtClean="0"/>
              <a:t>Different sizes</a:t>
            </a:r>
          </a:p>
          <a:p>
            <a:pPr lvl="2"/>
            <a:r>
              <a:rPr lang="en-US" dirty="0" smtClean="0"/>
              <a:t>Targets all demographic groups</a:t>
            </a:r>
          </a:p>
          <a:p>
            <a:pPr lvl="2"/>
            <a:r>
              <a:rPr lang="en-US" dirty="0" smtClean="0"/>
              <a:t>Stays the same until reprint</a:t>
            </a:r>
            <a:endParaRPr lang="en-US" dirty="0"/>
          </a:p>
        </p:txBody>
      </p:sp>
      <p:pic>
        <p:nvPicPr>
          <p:cNvPr id="5122" name="Picture 2" descr="http://ts1.mm.bing.net/th?&amp;id=HN.608019785790063917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2238"/>
            <a:ext cx="2628900" cy="174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1.mm.bing.net/th?&amp;id=HN.608017359131574986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2" b="18157"/>
          <a:stretch/>
        </p:blipFill>
        <p:spPr bwMode="auto">
          <a:xfrm>
            <a:off x="6705600" y="2971801"/>
            <a:ext cx="1536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Outdoor</a:t>
            </a:r>
            <a:r>
              <a:rPr lang="en-US" baseline="0" dirty="0" smtClean="0"/>
              <a:t> Advertising</a:t>
            </a:r>
          </a:p>
          <a:p>
            <a:pPr lvl="1"/>
            <a:endParaRPr lang="en-US" baseline="0" dirty="0" smtClean="0"/>
          </a:p>
          <a:p>
            <a:pPr lvl="2"/>
            <a:r>
              <a:rPr lang="en-US" baseline="0" dirty="0" smtClean="0"/>
              <a:t>Can be seen from a far away</a:t>
            </a:r>
          </a:p>
          <a:p>
            <a:pPr lvl="2"/>
            <a:r>
              <a:rPr lang="en-US" baseline="0" dirty="0" smtClean="0"/>
              <a:t>14 by 48 feet -  bulletin</a:t>
            </a:r>
          </a:p>
          <a:p>
            <a:pPr lvl="2"/>
            <a:r>
              <a:rPr lang="en-US" baseline="0" dirty="0" smtClean="0"/>
              <a:t>Smaller sizes called posters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New technologies allow for changing sooner</a:t>
            </a:r>
          </a:p>
          <a:p>
            <a:pPr lvl="1"/>
            <a:endParaRPr lang="en-US" baseline="0" dirty="0" smtClean="0"/>
          </a:p>
          <a:p>
            <a:pPr lvl="1"/>
            <a:endParaRPr lang="en-US" baseline="0" dirty="0" smtClean="0"/>
          </a:p>
          <a:p>
            <a:pPr lvl="2"/>
            <a:r>
              <a:rPr lang="en-US" dirty="0" smtClean="0"/>
              <a:t>Advantages &amp; Disadvantages</a:t>
            </a:r>
          </a:p>
          <a:p>
            <a:pPr marL="685800" lvl="2" indent="0">
              <a:buNone/>
            </a:pPr>
            <a:r>
              <a:rPr lang="en-US" dirty="0" smtClean="0"/>
              <a:t>+’s visible</a:t>
            </a:r>
            <a:r>
              <a:rPr lang="en-US" baseline="0" dirty="0" smtClean="0"/>
              <a:t> and affordable</a:t>
            </a:r>
          </a:p>
          <a:p>
            <a:pPr marL="685800" lvl="2" indent="0">
              <a:buNone/>
            </a:pPr>
            <a:r>
              <a:rPr lang="en-US" baseline="0" dirty="0" smtClean="0"/>
              <a:t>-’s limited viewing time</a:t>
            </a:r>
          </a:p>
          <a:p>
            <a:pPr marL="685800" lvl="2" indent="0">
              <a:buNone/>
            </a:pPr>
            <a:r>
              <a:rPr lang="en-US" baseline="0" dirty="0" smtClean="0"/>
              <a:t>    &amp; regulated</a:t>
            </a:r>
            <a:endParaRPr lang="en-US" dirty="0"/>
          </a:p>
        </p:txBody>
      </p:sp>
      <p:pic>
        <p:nvPicPr>
          <p:cNvPr id="6146" name="Picture 2" descr="http://ts1.mm.bing.net/th?&amp;id=HN.608045929259336341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430" y="1447800"/>
            <a:ext cx="36478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heawesomer.com/photos/2011/04/040611_hot_wheels_billboard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7373" b="15765"/>
          <a:stretch/>
        </p:blipFill>
        <p:spPr bwMode="auto">
          <a:xfrm>
            <a:off x="4608752" y="4038600"/>
            <a:ext cx="4268548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Transit Advertising</a:t>
            </a:r>
          </a:p>
          <a:p>
            <a:pPr lvl="2"/>
            <a:r>
              <a:rPr lang="en-US" dirty="0" smtClean="0"/>
              <a:t>Ads seen on busses and taxies</a:t>
            </a:r>
          </a:p>
          <a:p>
            <a:pPr lvl="2"/>
            <a:r>
              <a:rPr lang="en-US" dirty="0" smtClean="0"/>
              <a:t>Public benches</a:t>
            </a:r>
            <a:r>
              <a:rPr lang="en-US" baseline="0" dirty="0" smtClean="0"/>
              <a:t> and trains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Urban settings</a:t>
            </a:r>
          </a:p>
          <a:p>
            <a:pPr lvl="2"/>
            <a:r>
              <a:rPr lang="en-US" baseline="0" dirty="0" smtClean="0"/>
              <a:t>Captive audience</a:t>
            </a:r>
          </a:p>
          <a:p>
            <a:pPr lvl="2"/>
            <a:endParaRPr lang="en-US" dirty="0"/>
          </a:p>
        </p:txBody>
      </p:sp>
      <p:pic>
        <p:nvPicPr>
          <p:cNvPr id="7170" name="Picture 2" descr="http://ts1.mm.bing.net/th?&amp;id=HN.608052431832943312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9" b="5965"/>
          <a:stretch/>
        </p:blipFill>
        <p:spPr bwMode="auto">
          <a:xfrm>
            <a:off x="63500" y="5410200"/>
            <a:ext cx="28575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s1.mm.bing.net/th?&amp;id=HN.608024991295014064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2" b="11111"/>
          <a:stretch/>
        </p:blipFill>
        <p:spPr bwMode="auto">
          <a:xfrm>
            <a:off x="6096000" y="2794000"/>
            <a:ext cx="2857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s1.mm.bing.net/th?&amp;id=HN.60805469099085373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037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ts1.mm.bing.net/th?&amp;id=HN.608013115703099618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60924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7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Broadcast Media</a:t>
            </a:r>
          </a:p>
          <a:p>
            <a:pPr lvl="2"/>
            <a:r>
              <a:rPr lang="en-US" dirty="0" smtClean="0"/>
              <a:t>Encompasses</a:t>
            </a:r>
            <a:r>
              <a:rPr lang="en-US" baseline="0" dirty="0" smtClean="0"/>
              <a:t> radio and television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Television</a:t>
            </a:r>
            <a:endParaRPr lang="en-US" baseline="0" dirty="0" smtClean="0"/>
          </a:p>
          <a:p>
            <a:pPr lvl="3"/>
            <a:r>
              <a:rPr lang="en-US" dirty="0" smtClean="0"/>
              <a:t>30 to 60 seconds per “spot”</a:t>
            </a:r>
          </a:p>
          <a:p>
            <a:pPr lvl="3"/>
            <a:r>
              <a:rPr lang="en-US" dirty="0" smtClean="0"/>
              <a:t>30 to 60 minutes = infomercial</a:t>
            </a:r>
          </a:p>
          <a:p>
            <a:pPr lvl="3"/>
            <a:r>
              <a:rPr lang="en-US" dirty="0" smtClean="0"/>
              <a:t>Combines sight, sounds, action, &amp; color</a:t>
            </a:r>
          </a:p>
          <a:p>
            <a:pPr lvl="3"/>
            <a:r>
              <a:rPr lang="en-US" dirty="0" smtClean="0"/>
              <a:t>very high cost – production and air costs</a:t>
            </a:r>
          </a:p>
          <a:p>
            <a:pPr lvl="2"/>
            <a:r>
              <a:rPr lang="en-US" dirty="0" smtClean="0"/>
              <a:t>Radio</a:t>
            </a:r>
          </a:p>
          <a:p>
            <a:pPr lvl="3"/>
            <a:r>
              <a:rPr lang="en-US" dirty="0" smtClean="0"/>
              <a:t>Reaches</a:t>
            </a:r>
            <a:r>
              <a:rPr lang="en-US" baseline="0" dirty="0" smtClean="0"/>
              <a:t> a wide audience</a:t>
            </a:r>
          </a:p>
          <a:p>
            <a:pPr lvl="3"/>
            <a:r>
              <a:rPr lang="en-US" baseline="0" dirty="0" smtClean="0"/>
              <a:t>Extremely efficient and affordable</a:t>
            </a:r>
          </a:p>
          <a:p>
            <a:pPr lvl="3"/>
            <a:r>
              <a:rPr lang="en-US" baseline="0" dirty="0" smtClean="0"/>
              <a:t>Targets are selected by the selection of the station</a:t>
            </a:r>
          </a:p>
          <a:p>
            <a:pPr lvl="3"/>
            <a:r>
              <a:rPr lang="en-US" baseline="0" dirty="0" smtClean="0"/>
              <a:t>10, 20, 30 or 60 second</a:t>
            </a:r>
          </a:p>
          <a:p>
            <a:pPr lvl="3"/>
            <a:r>
              <a:rPr lang="en-US" baseline="0" dirty="0" smtClean="0"/>
              <a:t>Jingles are very important </a:t>
            </a:r>
            <a:endParaRPr lang="en-US" dirty="0" smtClean="0"/>
          </a:p>
          <a:p>
            <a:pPr lvl="3"/>
            <a:endParaRPr lang="en-US" dirty="0"/>
          </a:p>
        </p:txBody>
      </p:sp>
      <p:pic>
        <p:nvPicPr>
          <p:cNvPr id="8194" name="Picture 2" descr="http://ts4.mm.bing.net/th?id=HN.608046693761945453&amp;w=217&amp;h=164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60" y="1524000"/>
            <a:ext cx="262146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s1.mm.bing.net/th?&amp;id=HN.608009675437836347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Internet</a:t>
            </a:r>
            <a:r>
              <a:rPr lang="en-US" baseline="0" dirty="0" smtClean="0"/>
              <a:t> Advertising</a:t>
            </a:r>
          </a:p>
          <a:p>
            <a:pPr lvl="2"/>
            <a:r>
              <a:rPr lang="en-US" baseline="0" dirty="0" smtClean="0"/>
              <a:t>Advertising that uses email and the Web</a:t>
            </a:r>
          </a:p>
          <a:p>
            <a:pPr lvl="2"/>
            <a:r>
              <a:rPr lang="en-US" baseline="0" dirty="0" smtClean="0"/>
              <a:t>A growing medium</a:t>
            </a:r>
          </a:p>
          <a:p>
            <a:pPr lvl="3"/>
            <a:r>
              <a:rPr lang="en-US" baseline="0" dirty="0" smtClean="0"/>
              <a:t>Opt-in Email Ads</a:t>
            </a:r>
          </a:p>
          <a:p>
            <a:pPr lvl="4"/>
            <a:r>
              <a:rPr lang="en-US" baseline="0" dirty="0" smtClean="0"/>
              <a:t>Authorized by recipients via links</a:t>
            </a:r>
          </a:p>
          <a:p>
            <a:pPr lvl="4"/>
            <a:r>
              <a:rPr lang="en-US" baseline="0" dirty="0" smtClean="0"/>
              <a:t>Sent to prequalified groups of people – often personalized</a:t>
            </a:r>
          </a:p>
          <a:p>
            <a:pPr lvl="3"/>
            <a:r>
              <a:rPr lang="en-US" baseline="0" dirty="0" smtClean="0"/>
              <a:t>Banner &amp; Search Engine Ads</a:t>
            </a:r>
          </a:p>
          <a:p>
            <a:pPr lvl="3"/>
            <a:r>
              <a:rPr lang="en-US" baseline="0" dirty="0" smtClean="0"/>
              <a:t>Rich Media &amp; Video Ads</a:t>
            </a:r>
          </a:p>
          <a:p>
            <a:pPr lvl="4"/>
            <a:r>
              <a:rPr lang="en-US" baseline="0" dirty="0" smtClean="0"/>
              <a:t>Podcast</a:t>
            </a:r>
            <a:r>
              <a:rPr lang="en-US" dirty="0" smtClean="0"/>
              <a:t> – a brief broadcast</a:t>
            </a:r>
          </a:p>
          <a:p>
            <a:pPr lvl="4"/>
            <a:r>
              <a:rPr lang="en-US" baseline="0" dirty="0" smtClean="0"/>
              <a:t>Generates better brand recognition than static online ads</a:t>
            </a:r>
          </a:p>
          <a:p>
            <a:pPr lvl="3"/>
            <a:r>
              <a:rPr lang="en-US" baseline="0" dirty="0" smtClean="0"/>
              <a:t>Social Media Advertising</a:t>
            </a:r>
          </a:p>
          <a:p>
            <a:pPr lvl="4"/>
            <a:r>
              <a:rPr lang="en-US" dirty="0" smtClean="0"/>
              <a:t>Blogs are personal sites where people give their thoughts, pictures, and comments with visitors</a:t>
            </a:r>
            <a:endParaRPr lang="en-US" dirty="0"/>
          </a:p>
        </p:txBody>
      </p:sp>
      <p:pic>
        <p:nvPicPr>
          <p:cNvPr id="10242" name="Picture 2" descr="http://3.bp.blogspot.com/_2dBrNV2_1ak/TQJikgY3B3I/AAAAAAAAAAU/7fMEPgYaCXw/s1600/bann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06" b="30072"/>
          <a:stretch/>
        </p:blipFill>
        <p:spPr bwMode="auto">
          <a:xfrm>
            <a:off x="152400" y="1371600"/>
            <a:ext cx="8839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manuelsweb.com/images/netflix/netflix_popup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t="30787" r="15624" b="23843"/>
          <a:stretch/>
        </p:blipFill>
        <p:spPr bwMode="auto">
          <a:xfrm>
            <a:off x="1043994" y="2133600"/>
            <a:ext cx="684244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forums.techguy.org/attachments/188116d1298619349/tsg-pop-up-a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21747" r="22530" b="10593"/>
          <a:stretch/>
        </p:blipFill>
        <p:spPr bwMode="auto">
          <a:xfrm>
            <a:off x="719529" y="1371600"/>
            <a:ext cx="702747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5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Specialty Media</a:t>
            </a:r>
          </a:p>
          <a:p>
            <a:pPr lvl="2"/>
            <a:r>
              <a:rPr lang="en-US" dirty="0" smtClean="0"/>
              <a:t>Also</a:t>
            </a:r>
            <a:r>
              <a:rPr lang="en-US" baseline="0" dirty="0" smtClean="0"/>
              <a:t> known as giveaways or advertising specialties.</a:t>
            </a:r>
          </a:p>
          <a:p>
            <a:pPr lvl="2"/>
            <a:r>
              <a:rPr lang="en-US" baseline="0" dirty="0" smtClean="0"/>
              <a:t>Inexpensive useful products with a company name, message  or logo</a:t>
            </a:r>
          </a:p>
          <a:p>
            <a:pPr lvl="2"/>
            <a:r>
              <a:rPr lang="en-US" baseline="0" dirty="0" smtClean="0"/>
              <a:t>To be effective</a:t>
            </a:r>
          </a:p>
          <a:p>
            <a:pPr lvl="3"/>
            <a:r>
              <a:rPr lang="en-US" dirty="0" smtClean="0"/>
              <a:t>Must be practical</a:t>
            </a:r>
          </a:p>
          <a:p>
            <a:pPr lvl="3"/>
            <a:r>
              <a:rPr lang="en-US" dirty="0" smtClean="0"/>
              <a:t>Used frequently</a:t>
            </a:r>
          </a:p>
          <a:p>
            <a:pPr lvl="3"/>
            <a:r>
              <a:rPr lang="en-US" dirty="0" smtClean="0"/>
              <a:t>Put in places</a:t>
            </a:r>
            <a:r>
              <a:rPr lang="en-US" baseline="0" dirty="0" smtClean="0"/>
              <a:t> with high visibility</a:t>
            </a:r>
            <a:endParaRPr lang="en-US" dirty="0"/>
          </a:p>
        </p:txBody>
      </p:sp>
      <p:pic>
        <p:nvPicPr>
          <p:cNvPr id="11266" name="Picture 2" descr="http://ts1.mm.bing.net/th?&amp;id=HN.608013266033050760&amp;w=308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47" y="2667000"/>
            <a:ext cx="359595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s1.mm.bing.net/th?&amp;id=HN.607990442577366106&amp;w=308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48200"/>
            <a:ext cx="443552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Other Advertising Media</a:t>
            </a:r>
          </a:p>
          <a:p>
            <a:pPr lvl="2"/>
            <a:r>
              <a:rPr lang="en-US" dirty="0" smtClean="0"/>
              <a:t>Business are constantly creating innovative and unusua</a:t>
            </a:r>
            <a:r>
              <a:rPr lang="en-US" baseline="0" dirty="0" smtClean="0"/>
              <a:t>l means of transmitting their messages to potential customers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Ad-supported TV screens at airports, gas stations, health clubs, and subways</a:t>
            </a:r>
          </a:p>
          <a:p>
            <a:pPr lvl="2"/>
            <a:r>
              <a:rPr lang="en-US" baseline="0" dirty="0" smtClean="0"/>
              <a:t>Digital billboards at sports arenas</a:t>
            </a:r>
          </a:p>
          <a:p>
            <a:pPr lvl="2"/>
            <a:r>
              <a:rPr lang="en-US" baseline="0" dirty="0" smtClean="0"/>
              <a:t>On-screen movie theatre ads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Messages in public places where people will see it.</a:t>
            </a:r>
          </a:p>
          <a:p>
            <a:pPr marL="896112" lvl="3" indent="0">
              <a:buNone/>
            </a:pPr>
            <a:r>
              <a:rPr lang="en-US" dirty="0" smtClean="0"/>
              <a:t>Diaper changing</a:t>
            </a:r>
            <a:r>
              <a:rPr lang="en-US" baseline="0" dirty="0" smtClean="0"/>
              <a:t> stations, trashcans, bathroom stalls and elevators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50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In-Store Advertising</a:t>
            </a:r>
          </a:p>
          <a:p>
            <a:pPr lvl="3"/>
            <a:r>
              <a:rPr lang="en-US" dirty="0" smtClean="0"/>
              <a:t>In-store advertising used by retailers to catch your</a:t>
            </a:r>
            <a:r>
              <a:rPr lang="en-US" baseline="0" dirty="0" smtClean="0"/>
              <a:t> attention</a:t>
            </a:r>
          </a:p>
          <a:p>
            <a:pPr lvl="3"/>
            <a:endParaRPr lang="en-US" baseline="0" dirty="0" smtClean="0"/>
          </a:p>
          <a:p>
            <a:pPr lvl="3"/>
            <a:r>
              <a:rPr lang="en-US" baseline="0" dirty="0" smtClean="0"/>
              <a:t>Ceiling and floor graphics</a:t>
            </a:r>
          </a:p>
          <a:p>
            <a:pPr lvl="3"/>
            <a:r>
              <a:rPr lang="en-US" baseline="0" dirty="0" smtClean="0"/>
              <a:t>Electronic shelf ads</a:t>
            </a:r>
          </a:p>
          <a:p>
            <a:pPr lvl="3"/>
            <a:r>
              <a:rPr lang="en-US" baseline="0" dirty="0" smtClean="0"/>
              <a:t>Shopping cart ads</a:t>
            </a:r>
          </a:p>
          <a:p>
            <a:pPr lvl="3"/>
            <a:r>
              <a:rPr lang="en-US" baseline="0" dirty="0" smtClean="0"/>
              <a:t>Instant coupon machines</a:t>
            </a:r>
          </a:p>
          <a:p>
            <a:pPr lvl="3"/>
            <a:r>
              <a:rPr lang="en-US" baseline="0" dirty="0" smtClean="0"/>
              <a:t>Sound systems</a:t>
            </a:r>
          </a:p>
          <a:p>
            <a:pPr lvl="3"/>
            <a:r>
              <a:rPr lang="en-US" baseline="0" dirty="0" smtClean="0"/>
              <a:t>Kiosks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New Media</a:t>
            </a:r>
          </a:p>
          <a:p>
            <a:pPr lvl="3"/>
            <a:r>
              <a:rPr lang="en-US" dirty="0" smtClean="0"/>
              <a:t>Uses mobile internet to advertise</a:t>
            </a:r>
          </a:p>
          <a:p>
            <a:pPr lvl="3"/>
            <a:endParaRPr lang="en-US" dirty="0"/>
          </a:p>
        </p:txBody>
      </p:sp>
      <p:pic>
        <p:nvPicPr>
          <p:cNvPr id="12290" name="Picture 2" descr="http://ts1.mm.bing.net/th?&amp;id=HN.608013626804340986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37091"/>
            <a:ext cx="1600200" cy="11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s1.mm.bing.net/th?&amp;id=HN.608049665879050196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77722"/>
            <a:ext cx="3620306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ts1.mm.bing.net/th?&amp;id=HN.607997065406579181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1570" y="4249230"/>
            <a:ext cx="1526159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7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Planning &amp;</a:t>
            </a:r>
            <a:r>
              <a:rPr lang="en-US" baseline="0" dirty="0" smtClean="0"/>
              <a:t> Selection</a:t>
            </a:r>
          </a:p>
          <a:p>
            <a:pPr lvl="1"/>
            <a:r>
              <a:rPr lang="en-US" dirty="0" smtClean="0"/>
              <a:t>Media Planning</a:t>
            </a:r>
          </a:p>
          <a:p>
            <a:pPr lvl="2"/>
            <a:r>
              <a:rPr lang="en-US" dirty="0" smtClean="0"/>
              <a:t>Is the process of selecting</a:t>
            </a:r>
            <a:r>
              <a:rPr lang="en-US" baseline="0" dirty="0" smtClean="0"/>
              <a:t> the appropriate advertising media and deciding the time or space in which ads should appear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Software is used  that compares the costs and audience information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The 3 basic questions:</a:t>
            </a:r>
          </a:p>
          <a:p>
            <a:pPr marL="685800" lvl="2" indent="0">
              <a:buNone/>
            </a:pPr>
            <a:r>
              <a:rPr lang="en-US" baseline="0" dirty="0" smtClean="0"/>
              <a:t>1. Can the medium present the product and the desired business image?</a:t>
            </a:r>
          </a:p>
          <a:p>
            <a:pPr marL="685800" lvl="2" indent="0">
              <a:buNone/>
            </a:pPr>
            <a:r>
              <a:rPr lang="en-US" baseline="0" dirty="0" smtClean="0"/>
              <a:t>2. Can the desired customers be targeted with the medium?</a:t>
            </a:r>
          </a:p>
          <a:p>
            <a:pPr marL="685800" lvl="2" indent="0">
              <a:buNone/>
            </a:pPr>
            <a:r>
              <a:rPr lang="en-US" dirty="0" smtClean="0"/>
              <a:t>3. Will the medium get the desired</a:t>
            </a:r>
            <a:r>
              <a:rPr lang="en-US" baseline="0" dirty="0" smtClean="0"/>
              <a:t> response 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19.2 – Media Rates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Main Idea</a:t>
            </a:r>
          </a:p>
          <a:p>
            <a:pPr lvl="2"/>
            <a:r>
              <a:rPr lang="en-US" dirty="0" smtClean="0"/>
              <a:t>Businesses need to reach as many targeted customers as possible. It is important to calculate cost and measure media effectiveness to reach a potential audience.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8862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“Everyone knows that it pays to advertise, but the questions are </a:t>
            </a:r>
            <a:r>
              <a:rPr lang="en-US" sz="4000" b="1" dirty="0" smtClean="0">
                <a:solidFill>
                  <a:srgbClr val="FF0000"/>
                </a:solidFill>
              </a:rPr>
              <a:t>“How well?” </a:t>
            </a:r>
            <a:r>
              <a:rPr lang="en-US" sz="4000" b="1" dirty="0" smtClean="0"/>
              <a:t>and </a:t>
            </a:r>
            <a:r>
              <a:rPr lang="en-US" sz="4000" b="1" dirty="0" smtClean="0">
                <a:solidFill>
                  <a:srgbClr val="FF0000"/>
                </a:solidFill>
              </a:rPr>
              <a:t>“Was it worth the cost?”</a:t>
            </a:r>
            <a:r>
              <a:rPr lang="en-US" sz="4000" b="1" dirty="0" smtClean="0"/>
              <a:t>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693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19.1 – Advertising Media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The Main Idea</a:t>
            </a:r>
          </a:p>
          <a:p>
            <a:pPr lvl="2"/>
            <a:r>
              <a:rPr lang="en-US" b="1" dirty="0" smtClean="0"/>
              <a:t>Advertising is an import</a:t>
            </a:r>
            <a:r>
              <a:rPr lang="en-US" b="1" baseline="0" dirty="0" smtClean="0"/>
              <a:t>ant element of promotion. Businesses advertise to promote their ideas, goods, and services.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8862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“</a:t>
            </a:r>
            <a:r>
              <a:rPr lang="en-US" sz="3600" b="1" dirty="0" smtClean="0">
                <a:solidFill>
                  <a:srgbClr val="FF0000"/>
                </a:solidFill>
              </a:rPr>
              <a:t>Advertising is everywhere </a:t>
            </a:r>
            <a:r>
              <a:rPr lang="en-US" sz="3600" b="1" dirty="0" smtClean="0"/>
              <a:t>– television, radio, magazines, stores, internet, billboards, schools, sports arenas, and even on highway road signs.”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2483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 Measurement</a:t>
            </a:r>
          </a:p>
          <a:p>
            <a:pPr lvl="1"/>
            <a:r>
              <a:rPr lang="en-US" dirty="0" smtClean="0"/>
              <a:t>Media planners must consider the correct medium</a:t>
            </a:r>
            <a:r>
              <a:rPr lang="en-US" baseline="0" dirty="0" smtClean="0"/>
              <a:t> to use for advertising, its costs, and how to measure its effectiveness</a:t>
            </a:r>
            <a:endParaRPr lang="en-US" dirty="0" smtClean="0"/>
          </a:p>
          <a:p>
            <a:pPr lvl="2"/>
            <a:r>
              <a:rPr lang="en-US" dirty="0" smtClean="0"/>
              <a:t>Audience</a:t>
            </a:r>
          </a:p>
          <a:p>
            <a:pPr lvl="3"/>
            <a:r>
              <a:rPr lang="en-US" dirty="0" smtClean="0"/>
              <a:t>The number of homes or people</a:t>
            </a:r>
            <a:r>
              <a:rPr lang="en-US" baseline="0" dirty="0" smtClean="0"/>
              <a:t> exposed to an ad</a:t>
            </a:r>
            <a:endParaRPr lang="en-US" dirty="0" smtClean="0"/>
          </a:p>
          <a:p>
            <a:pPr lvl="2"/>
            <a:r>
              <a:rPr lang="en-US" dirty="0" smtClean="0"/>
              <a:t>Frequency</a:t>
            </a:r>
          </a:p>
          <a:p>
            <a:pPr lvl="3"/>
            <a:r>
              <a:rPr lang="en-US" dirty="0" smtClean="0"/>
              <a:t>Is the number of times an audience sees</a:t>
            </a:r>
            <a:r>
              <a:rPr lang="en-US" baseline="0" dirty="0" smtClean="0"/>
              <a:t> or hears an advertisement</a:t>
            </a:r>
            <a:endParaRPr lang="en-US" dirty="0" smtClean="0"/>
          </a:p>
          <a:p>
            <a:pPr lvl="2"/>
            <a:r>
              <a:rPr lang="en-US" dirty="0" smtClean="0"/>
              <a:t>Impression</a:t>
            </a:r>
          </a:p>
          <a:p>
            <a:pPr lvl="3"/>
            <a:r>
              <a:rPr lang="en-US" dirty="0" smtClean="0"/>
              <a:t>Is a single exposure to an</a:t>
            </a:r>
            <a:r>
              <a:rPr lang="en-US" baseline="0" dirty="0" smtClean="0"/>
              <a:t> advertising message</a:t>
            </a:r>
          </a:p>
          <a:p>
            <a:pPr lvl="2"/>
            <a:r>
              <a:rPr lang="en-US" dirty="0" smtClean="0"/>
              <a:t>Cost-per-Thousand (CPM)</a:t>
            </a:r>
          </a:p>
          <a:p>
            <a:pPr lvl="3"/>
            <a:r>
              <a:rPr lang="en-US" dirty="0" smtClean="0"/>
              <a:t>Is the media measurement cost of exposing 1,000 readers or viewers to an advertising impression.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Newspaper Rates</a:t>
            </a:r>
          </a:p>
          <a:p>
            <a:pPr lvl="2"/>
            <a:r>
              <a:rPr lang="en-US" dirty="0" smtClean="0"/>
              <a:t>Divided into two categories – classified ad or a display ad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Classified ads</a:t>
            </a:r>
            <a:r>
              <a:rPr lang="en-US" baseline="0" dirty="0" smtClean="0"/>
              <a:t> are effective for selling personal things</a:t>
            </a:r>
          </a:p>
          <a:p>
            <a:pPr lvl="2"/>
            <a:r>
              <a:rPr lang="en-US" baseline="0" dirty="0" smtClean="0"/>
              <a:t>Sold by the word or lines</a:t>
            </a:r>
          </a:p>
          <a:p>
            <a:pPr lvl="1"/>
            <a:r>
              <a:rPr lang="en-US" baseline="0" dirty="0" smtClean="0"/>
              <a:t>Display ads contain pictures and are in color</a:t>
            </a:r>
          </a:p>
          <a:p>
            <a:pPr lvl="2"/>
            <a:r>
              <a:rPr lang="en-US" baseline="0" dirty="0" smtClean="0"/>
              <a:t>Sold by the columnar inch  1” by 1”</a:t>
            </a:r>
          </a:p>
          <a:p>
            <a:pPr marL="896112" lvl="3" indent="0">
              <a:buNone/>
            </a:pPr>
            <a:r>
              <a:rPr lang="en-US" baseline="0" dirty="0" smtClean="0"/>
              <a:t> a 3” by 4” ad would cost $17 x 3 x 4 = $204</a:t>
            </a:r>
          </a:p>
          <a:p>
            <a:pPr lvl="2"/>
            <a:endParaRPr lang="en-US" baseline="0" dirty="0" smtClean="0"/>
          </a:p>
          <a:p>
            <a:pPr lvl="2"/>
            <a:r>
              <a:rPr lang="en-US" dirty="0" smtClean="0"/>
              <a:t>Factors that</a:t>
            </a:r>
            <a:r>
              <a:rPr lang="en-US" baseline="0" dirty="0" smtClean="0"/>
              <a:t> affect rates</a:t>
            </a:r>
          </a:p>
          <a:p>
            <a:pPr lvl="3"/>
            <a:r>
              <a:rPr lang="en-US" dirty="0" smtClean="0"/>
              <a:t>Depends on when your ad appears</a:t>
            </a:r>
          </a:p>
          <a:p>
            <a:pPr lvl="3"/>
            <a:r>
              <a:rPr lang="en-US" baseline="0" dirty="0" smtClean="0"/>
              <a:t>What</a:t>
            </a:r>
            <a:r>
              <a:rPr lang="en-US" dirty="0" smtClean="0"/>
              <a:t> section it appears in </a:t>
            </a:r>
          </a:p>
          <a:p>
            <a:pPr lvl="3"/>
            <a:r>
              <a:rPr lang="en-US" baseline="0" dirty="0" smtClean="0"/>
              <a:t>Colors &amp; Frequency </a:t>
            </a:r>
          </a:p>
          <a:p>
            <a:pPr lvl="3"/>
            <a:r>
              <a:rPr lang="en-US" dirty="0" smtClean="0"/>
              <a:t>Contracts and bulk space</a:t>
            </a:r>
            <a:endParaRPr lang="en-US" baseline="0" dirty="0" smtClean="0"/>
          </a:p>
          <a:p>
            <a:pPr lvl="2"/>
            <a:endParaRPr lang="en-US" baseline="0" dirty="0" smtClean="0"/>
          </a:p>
        </p:txBody>
      </p:sp>
      <p:pic>
        <p:nvPicPr>
          <p:cNvPr id="1026" name="Picture 2" descr="http://ts1.mm.bing.net/th?&amp;id=HN.607999577970182424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aseline="0" dirty="0" smtClean="0"/>
              <a:t>Comparing rates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Cost of the Ad x 1,000 / circulation = CPM</a:t>
            </a:r>
          </a:p>
          <a:p>
            <a:pPr marL="365760" lvl="1" indent="0">
              <a:buNone/>
            </a:pPr>
            <a:endParaRPr lang="en-US" baseline="0" dirty="0" smtClean="0"/>
          </a:p>
          <a:p>
            <a:pPr marL="365760" lvl="1" indent="0">
              <a:buNone/>
            </a:pPr>
            <a:r>
              <a:rPr lang="en-US" baseline="0" dirty="0" smtClean="0"/>
              <a:t>$500 with a circulation of 500,000</a:t>
            </a:r>
          </a:p>
          <a:p>
            <a:pPr marL="365760" lvl="1" indent="0">
              <a:buNone/>
            </a:pPr>
            <a:endParaRPr lang="en-US" baseline="0" dirty="0" smtClean="0"/>
          </a:p>
          <a:p>
            <a:pPr marL="640080" lvl="2" indent="0">
              <a:buNone/>
            </a:pPr>
            <a:r>
              <a:rPr lang="en-US" sz="3200" baseline="0" dirty="0" smtClean="0"/>
              <a:t>500*1000/500000 = $1 CPM</a:t>
            </a:r>
          </a:p>
          <a:p>
            <a:pPr marL="365760" lvl="1" indent="0">
              <a:buNone/>
            </a:pPr>
            <a:endParaRPr lang="en-US" baseline="0" dirty="0" smtClean="0"/>
          </a:p>
          <a:p>
            <a:pPr marL="365760" lvl="1" indent="0">
              <a:buNone/>
            </a:pPr>
            <a:r>
              <a:rPr lang="en-US" baseline="0" dirty="0" smtClean="0"/>
              <a:t>600 with a circulation of 300,000</a:t>
            </a:r>
          </a:p>
          <a:p>
            <a:pPr marL="365760" lvl="1" indent="0">
              <a:buNone/>
            </a:pPr>
            <a:endParaRPr lang="en-US" baseline="0" dirty="0" smtClean="0"/>
          </a:p>
          <a:p>
            <a:pPr marL="64008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US" sz="3200" b="1" kern="1200" baseline="0" dirty="0" smtClean="0">
                <a:solidFill>
                  <a:schemeClr val="tx2"/>
                </a:solidFill>
                <a:effectLst/>
              </a:rPr>
              <a:t>600*1000/300000 = $2 CPM</a:t>
            </a:r>
            <a:endParaRPr lang="en-US" sz="3200" dirty="0" smtClean="0">
              <a:effectLst/>
            </a:endParaRPr>
          </a:p>
          <a:p>
            <a:pPr marL="365760" lvl="1" indent="0"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641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Magazine Rates</a:t>
            </a:r>
          </a:p>
          <a:p>
            <a:pPr lvl="2"/>
            <a:r>
              <a:rPr lang="en-US" dirty="0" smtClean="0"/>
              <a:t>Based on circulation,</a:t>
            </a:r>
            <a:r>
              <a:rPr lang="en-US" baseline="0" dirty="0" smtClean="0"/>
              <a:t> type of readership, and production techniques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Bleeds – ads that does not have a border</a:t>
            </a:r>
          </a:p>
          <a:p>
            <a:pPr lvl="2"/>
            <a:r>
              <a:rPr lang="en-US" dirty="0" smtClean="0"/>
              <a:t>Black and White – no color &amp; lowest rate</a:t>
            </a:r>
          </a:p>
          <a:p>
            <a:pPr lvl="2"/>
            <a:r>
              <a:rPr lang="en-US" dirty="0" smtClean="0"/>
              <a:t>Color – rate increases with each color added</a:t>
            </a:r>
          </a:p>
          <a:p>
            <a:pPr lvl="2"/>
            <a:r>
              <a:rPr lang="en-US" dirty="0" smtClean="0"/>
              <a:t>Full color – 4 colors, also called full color</a:t>
            </a:r>
          </a:p>
          <a:p>
            <a:pPr lvl="2"/>
            <a:r>
              <a:rPr lang="en-US" dirty="0" smtClean="0"/>
              <a:t>Premium position – Where is the ad?</a:t>
            </a:r>
          </a:p>
          <a:p>
            <a:pPr lvl="2"/>
            <a:r>
              <a:rPr lang="en-US" dirty="0" smtClean="0"/>
              <a:t>Discounts</a:t>
            </a:r>
          </a:p>
          <a:p>
            <a:pPr lvl="3"/>
            <a:r>
              <a:rPr lang="en-US" dirty="0" smtClean="0"/>
              <a:t>Frequency</a:t>
            </a:r>
          </a:p>
          <a:p>
            <a:pPr lvl="3"/>
            <a:r>
              <a:rPr lang="en-US" dirty="0" smtClean="0"/>
              <a:t>Commissions – 15%</a:t>
            </a:r>
          </a:p>
          <a:p>
            <a:pPr lvl="3"/>
            <a:r>
              <a:rPr lang="en-US" dirty="0" smtClean="0"/>
              <a:t>Early pay discounts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67"/>
          <a:stretch/>
        </p:blipFill>
        <p:spPr bwMode="auto">
          <a:xfrm>
            <a:off x="152400" y="1524001"/>
            <a:ext cx="4419600" cy="42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3"/>
          <a:stretch/>
        </p:blipFill>
        <p:spPr bwMode="auto">
          <a:xfrm>
            <a:off x="4534525" y="1524001"/>
            <a:ext cx="4419600" cy="299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b="50000"/>
          <a:stretch/>
        </p:blipFill>
        <p:spPr>
          <a:xfrm>
            <a:off x="4571999" y="4648200"/>
            <a:ext cx="43821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Calculating a rate to run an ad in a magazine</a:t>
            </a:r>
          </a:p>
          <a:p>
            <a:pPr lvl="2"/>
            <a:r>
              <a:rPr lang="en-US" dirty="0" smtClean="0"/>
              <a:t>1 page</a:t>
            </a:r>
          </a:p>
          <a:p>
            <a:pPr lvl="2"/>
            <a:r>
              <a:rPr lang="en-US" dirty="0" smtClean="0"/>
              <a:t>full</a:t>
            </a:r>
            <a:r>
              <a:rPr lang="en-US" baseline="0" dirty="0" smtClean="0"/>
              <a:t> color</a:t>
            </a:r>
          </a:p>
          <a:p>
            <a:pPr lvl="2"/>
            <a:r>
              <a:rPr lang="en-US" baseline="0" dirty="0" smtClean="0"/>
              <a:t>Bleed</a:t>
            </a:r>
          </a:p>
          <a:p>
            <a:pPr lvl="2"/>
            <a:r>
              <a:rPr lang="en-US" baseline="0" dirty="0" smtClean="0"/>
              <a:t>using an agency</a:t>
            </a:r>
          </a:p>
          <a:p>
            <a:pPr lvl="2"/>
            <a:r>
              <a:rPr lang="en-US" baseline="0" dirty="0" smtClean="0"/>
              <a:t>payment terms 2/10 net 30</a:t>
            </a:r>
          </a:p>
          <a:p>
            <a:pPr lvl="2"/>
            <a:endParaRPr lang="en-US" dirty="0"/>
          </a:p>
          <a:p>
            <a:pPr lvl="1"/>
            <a:r>
              <a:rPr lang="en-US" baseline="0" dirty="0" smtClean="0"/>
              <a:t>What would your CPM</a:t>
            </a:r>
            <a:r>
              <a:rPr lang="en-US" dirty="0" smtClean="0"/>
              <a:t> be if </a:t>
            </a:r>
          </a:p>
          <a:p>
            <a:pPr marL="365760" lvl="1" indent="0">
              <a:buNone/>
            </a:pPr>
            <a:r>
              <a:rPr lang="en-US" baseline="0" dirty="0" smtClean="0"/>
              <a:t>this</a:t>
            </a:r>
            <a:r>
              <a:rPr lang="en-US" dirty="0" smtClean="0"/>
              <a:t> magazine has a circulation</a:t>
            </a:r>
          </a:p>
          <a:p>
            <a:pPr marL="365760" lvl="1" indent="0">
              <a:buNone/>
            </a:pPr>
            <a:r>
              <a:rPr lang="en-US" baseline="0" dirty="0" smtClean="0"/>
              <a:t>of 250,000?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7800" y="1752600"/>
            <a:ext cx="3124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600" dirty="0" smtClean="0"/>
              <a:t>23,300.00</a:t>
            </a:r>
          </a:p>
          <a:p>
            <a:pPr algn="r"/>
            <a:r>
              <a:rPr lang="en-US" sz="4600" dirty="0"/>
              <a:t>x</a:t>
            </a:r>
            <a:r>
              <a:rPr lang="en-US" sz="4600" dirty="0" smtClean="0"/>
              <a:t> 1.15</a:t>
            </a:r>
          </a:p>
          <a:p>
            <a:pPr algn="r"/>
            <a:r>
              <a:rPr lang="en-US" sz="4600" dirty="0" smtClean="0"/>
              <a:t>26,795.00</a:t>
            </a:r>
          </a:p>
          <a:p>
            <a:pPr algn="r"/>
            <a:r>
              <a:rPr lang="en-US" sz="4600" dirty="0" smtClean="0"/>
              <a:t>x .85</a:t>
            </a:r>
          </a:p>
          <a:p>
            <a:pPr algn="r"/>
            <a:r>
              <a:rPr lang="en-US" sz="4600" dirty="0" smtClean="0"/>
              <a:t>22,775.75</a:t>
            </a:r>
          </a:p>
          <a:p>
            <a:pPr algn="r"/>
            <a:r>
              <a:rPr lang="en-US" sz="4600" dirty="0" smtClean="0"/>
              <a:t>x .98</a:t>
            </a:r>
          </a:p>
          <a:p>
            <a:pPr algn="r"/>
            <a:r>
              <a:rPr lang="en-US" sz="4600" dirty="0" smtClean="0"/>
              <a:t>22,320.24</a:t>
            </a:r>
            <a:endParaRPr lang="en-US" sz="4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181600"/>
            <a:ext cx="403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22,320.24/250</a:t>
            </a:r>
            <a:endParaRPr lang="en-US" sz="4600" dirty="0"/>
          </a:p>
        </p:txBody>
      </p:sp>
      <p:sp>
        <p:nvSpPr>
          <p:cNvPr id="6" name="TextBox 5"/>
          <p:cNvSpPr txBox="1"/>
          <p:nvPr/>
        </p:nvSpPr>
        <p:spPr>
          <a:xfrm>
            <a:off x="607423" y="5976495"/>
            <a:ext cx="403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CPM = 89.28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38554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How</a:t>
            </a:r>
            <a:r>
              <a:rPr lang="en-US" baseline="0" dirty="0" smtClean="0"/>
              <a:t> much for the ad and the CPM?</a:t>
            </a:r>
            <a:endParaRPr lang="en-US" dirty="0" smtClean="0"/>
          </a:p>
          <a:p>
            <a:pPr lvl="1"/>
            <a:r>
              <a:rPr lang="en-US" dirty="0" smtClean="0"/>
              <a:t>Full color</a:t>
            </a:r>
          </a:p>
          <a:p>
            <a:pPr lvl="1"/>
            <a:r>
              <a:rPr lang="en-US" dirty="0" smtClean="0"/>
              <a:t>Back cover</a:t>
            </a:r>
          </a:p>
          <a:p>
            <a:pPr lvl="1"/>
            <a:r>
              <a:rPr lang="en-US" dirty="0" smtClean="0"/>
              <a:t>Bleed</a:t>
            </a:r>
          </a:p>
          <a:p>
            <a:pPr lvl="1"/>
            <a:r>
              <a:rPr lang="en-US" dirty="0" smtClean="0"/>
              <a:t>Payment terms 2.5/10</a:t>
            </a:r>
            <a:r>
              <a:rPr lang="en-US" baseline="0" dirty="0" smtClean="0"/>
              <a:t> net 30</a:t>
            </a:r>
          </a:p>
          <a:p>
            <a:pPr lvl="1"/>
            <a:r>
              <a:rPr lang="en-US" baseline="0" dirty="0" smtClean="0"/>
              <a:t>Circulation is 300,000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1752600"/>
            <a:ext cx="3124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600" dirty="0" smtClean="0"/>
              <a:t>23,300.00</a:t>
            </a:r>
          </a:p>
          <a:p>
            <a:pPr algn="r"/>
            <a:r>
              <a:rPr lang="en-US" sz="4600" dirty="0"/>
              <a:t>x</a:t>
            </a:r>
            <a:r>
              <a:rPr lang="en-US" sz="4600" dirty="0" smtClean="0"/>
              <a:t> 1.15</a:t>
            </a:r>
          </a:p>
          <a:p>
            <a:pPr algn="r"/>
            <a:r>
              <a:rPr lang="en-US" sz="4600" dirty="0" smtClean="0"/>
              <a:t>26,795.00</a:t>
            </a:r>
          </a:p>
          <a:p>
            <a:pPr algn="r"/>
            <a:r>
              <a:rPr lang="en-US" sz="4600" dirty="0" smtClean="0"/>
              <a:t>x .975</a:t>
            </a:r>
          </a:p>
          <a:p>
            <a:pPr algn="r"/>
            <a:r>
              <a:rPr lang="en-US" sz="4600" dirty="0" smtClean="0"/>
              <a:t>26,125.13</a:t>
            </a:r>
            <a:endParaRPr lang="en-US" sz="4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272014"/>
            <a:ext cx="403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26,125.13/300</a:t>
            </a:r>
            <a:endParaRPr lang="en-US" sz="4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176276"/>
            <a:ext cx="403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CPM = 87.08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0569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Internet</a:t>
            </a:r>
            <a:r>
              <a:rPr lang="en-US" baseline="0" dirty="0" smtClean="0"/>
              <a:t> Rates</a:t>
            </a:r>
          </a:p>
          <a:p>
            <a:pPr lvl="2"/>
            <a:r>
              <a:rPr lang="en-US" baseline="0" dirty="0" smtClean="0"/>
              <a:t>Based on the type of display format desired</a:t>
            </a:r>
          </a:p>
          <a:p>
            <a:pPr lvl="2"/>
            <a:r>
              <a:rPr lang="en-US" dirty="0" smtClean="0"/>
              <a:t>Banner Ads</a:t>
            </a:r>
          </a:p>
          <a:p>
            <a:pPr lvl="3"/>
            <a:r>
              <a:rPr lang="en-US" dirty="0" smtClean="0"/>
              <a:t>Mini</a:t>
            </a:r>
          </a:p>
          <a:p>
            <a:pPr lvl="3"/>
            <a:r>
              <a:rPr lang="en-US" dirty="0" smtClean="0"/>
              <a:t>Midrange</a:t>
            </a:r>
          </a:p>
          <a:p>
            <a:pPr lvl="3"/>
            <a:r>
              <a:rPr lang="en-US" dirty="0" smtClean="0"/>
              <a:t>Vertical</a:t>
            </a:r>
            <a:r>
              <a:rPr lang="en-US" baseline="0" dirty="0" smtClean="0"/>
              <a:t> or horizontal</a:t>
            </a:r>
          </a:p>
          <a:p>
            <a:pPr lvl="3"/>
            <a:r>
              <a:rPr lang="en-US" baseline="0" dirty="0" smtClean="0"/>
              <a:t>Floating</a:t>
            </a:r>
          </a:p>
          <a:p>
            <a:pPr lvl="3"/>
            <a:r>
              <a:rPr lang="en-US" baseline="0" dirty="0" smtClean="0"/>
              <a:t>Expandable</a:t>
            </a:r>
          </a:p>
          <a:p>
            <a:pPr lvl="2"/>
            <a:r>
              <a:rPr lang="en-US" dirty="0" smtClean="0"/>
              <a:t>Rich media ads</a:t>
            </a:r>
          </a:p>
          <a:p>
            <a:pPr lvl="2"/>
            <a:r>
              <a:rPr lang="en-US" dirty="0" smtClean="0"/>
              <a:t>Pop</a:t>
            </a:r>
            <a:r>
              <a:rPr lang="en-US" baseline="0" dirty="0" smtClean="0"/>
              <a:t> up and pop under ads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CPM rate is based on page monthly page views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Pay for sale links</a:t>
            </a:r>
          </a:p>
          <a:p>
            <a:pPr lvl="3"/>
            <a:r>
              <a:rPr lang="en-US" dirty="0" smtClean="0"/>
              <a:t>Other businesses links on your website</a:t>
            </a:r>
          </a:p>
        </p:txBody>
      </p:sp>
      <p:pic>
        <p:nvPicPr>
          <p:cNvPr id="1026" name="Picture 2" descr="http://ts1.mm.bing.net/th?&amp;id=HN.608034929846192266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505200" cy="32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Radio Rates</a:t>
            </a:r>
          </a:p>
          <a:p>
            <a:pPr lvl="2"/>
            <a:r>
              <a:rPr lang="en-US" dirty="0" smtClean="0"/>
              <a:t>Network radio</a:t>
            </a:r>
          </a:p>
          <a:p>
            <a:pPr lvl="3"/>
            <a:r>
              <a:rPr lang="en-US" dirty="0" smtClean="0"/>
              <a:t>Broadcast from a studio and</a:t>
            </a:r>
          </a:p>
          <a:p>
            <a:pPr marL="896112" lvl="3" indent="0">
              <a:buNone/>
            </a:pPr>
            <a:r>
              <a:rPr lang="en-US" dirty="0" smtClean="0"/>
              <a:t>	   carried on affiliated stations</a:t>
            </a:r>
          </a:p>
          <a:p>
            <a:pPr lvl="2"/>
            <a:r>
              <a:rPr lang="en-US" dirty="0" smtClean="0"/>
              <a:t>National</a:t>
            </a:r>
            <a:r>
              <a:rPr lang="en-US" baseline="0" dirty="0" smtClean="0"/>
              <a:t> radio</a:t>
            </a:r>
          </a:p>
          <a:p>
            <a:pPr lvl="3"/>
            <a:r>
              <a:rPr lang="en-US" baseline="0" dirty="0" smtClean="0"/>
              <a:t>NPR</a:t>
            </a:r>
          </a:p>
          <a:p>
            <a:pPr lvl="2"/>
            <a:r>
              <a:rPr lang="en-US" baseline="0" dirty="0" smtClean="0"/>
              <a:t>Local radio</a:t>
            </a:r>
          </a:p>
          <a:p>
            <a:pPr lvl="3"/>
            <a:r>
              <a:rPr lang="en-US" dirty="0" smtClean="0"/>
              <a:t>Only serves a local area</a:t>
            </a:r>
            <a:endParaRPr lang="en-US" baseline="0" dirty="0" smtClean="0"/>
          </a:p>
          <a:p>
            <a:pPr lvl="2"/>
            <a:endParaRPr lang="en-US" baseline="0" dirty="0" smtClean="0"/>
          </a:p>
          <a:p>
            <a:pPr lvl="1"/>
            <a:r>
              <a:rPr lang="en-US" dirty="0" smtClean="0"/>
              <a:t>Spot radio</a:t>
            </a:r>
            <a:endParaRPr lang="en-US" baseline="0" dirty="0" smtClean="0"/>
          </a:p>
          <a:p>
            <a:pPr lvl="2"/>
            <a:r>
              <a:rPr lang="en-US" dirty="0" smtClean="0"/>
              <a:t>Refers to the geographical area an advertiser wants to reach</a:t>
            </a:r>
          </a:p>
          <a:p>
            <a:pPr lvl="1"/>
            <a:r>
              <a:rPr lang="en-US" dirty="0" smtClean="0"/>
              <a:t>Spot commercials</a:t>
            </a:r>
          </a:p>
          <a:p>
            <a:pPr lvl="2"/>
            <a:r>
              <a:rPr lang="en-US" dirty="0" smtClean="0"/>
              <a:t> are advertisements</a:t>
            </a:r>
            <a:r>
              <a:rPr lang="en-US" baseline="0" dirty="0" smtClean="0"/>
              <a:t> of 1 minute or less that can be carried on national or local radio</a:t>
            </a:r>
            <a:endParaRPr lang="en-US" dirty="0"/>
          </a:p>
        </p:txBody>
      </p:sp>
      <p:pic>
        <p:nvPicPr>
          <p:cNvPr id="9218" name="Picture 2" descr="http://ts1.mm.bing.net/th?&amp;id=HN.608021409291898133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58" y="1981200"/>
            <a:ext cx="437744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Television Rates</a:t>
            </a:r>
          </a:p>
          <a:p>
            <a:pPr lvl="2"/>
            <a:r>
              <a:rPr lang="en-US" dirty="0" smtClean="0"/>
              <a:t>Vary</a:t>
            </a:r>
            <a:r>
              <a:rPr lang="en-US" baseline="0" dirty="0" smtClean="0"/>
              <a:t> depending on the time and day </a:t>
            </a:r>
          </a:p>
          <a:p>
            <a:pPr lvl="2"/>
            <a:r>
              <a:rPr lang="en-US" baseline="0" dirty="0" smtClean="0"/>
              <a:t>What show that it runs during</a:t>
            </a:r>
          </a:p>
          <a:p>
            <a:pPr lvl="2"/>
            <a:r>
              <a:rPr lang="en-US" baseline="0" dirty="0" smtClean="0"/>
              <a:t>Live Sports are the</a:t>
            </a:r>
            <a:r>
              <a:rPr lang="en-US" dirty="0" smtClean="0"/>
              <a:t> most expensive</a:t>
            </a:r>
          </a:p>
          <a:p>
            <a:pPr lvl="4"/>
            <a:r>
              <a:rPr lang="en-US" baseline="0" dirty="0" smtClean="0"/>
              <a:t>Normally based</a:t>
            </a:r>
            <a:r>
              <a:rPr lang="en-US" dirty="0" smtClean="0"/>
              <a:t> off ratings </a:t>
            </a:r>
          </a:p>
          <a:p>
            <a:pPr lvl="4"/>
            <a:r>
              <a:rPr lang="en-US" dirty="0" smtClean="0"/>
              <a:t>Cardinals game is anywhere from million to </a:t>
            </a:r>
            <a:r>
              <a:rPr lang="en-US" smtClean="0"/>
              <a:t>50 thousand</a:t>
            </a:r>
            <a:endParaRPr lang="en-US" dirty="0" smtClean="0"/>
          </a:p>
          <a:p>
            <a:pPr lvl="4"/>
            <a:endParaRPr lang="en-US" dirty="0"/>
          </a:p>
          <a:p>
            <a:pPr lvl="3"/>
            <a:r>
              <a:rPr lang="en-US" dirty="0" smtClean="0"/>
              <a:t>Prime</a:t>
            </a:r>
            <a:r>
              <a:rPr lang="en-US" baseline="0" dirty="0" smtClean="0"/>
              <a:t> </a:t>
            </a:r>
            <a:r>
              <a:rPr lang="en-US" baseline="0" dirty="0" smtClean="0"/>
              <a:t>time 7 pm to 10 pm</a:t>
            </a:r>
          </a:p>
          <a:p>
            <a:pPr lvl="3"/>
            <a:r>
              <a:rPr lang="en-US" baseline="0" dirty="0" smtClean="0"/>
              <a:t>Day  9 am to 4 pm</a:t>
            </a:r>
          </a:p>
          <a:p>
            <a:pPr lvl="3"/>
            <a:r>
              <a:rPr lang="en-US" baseline="0" dirty="0" smtClean="0"/>
              <a:t>Late fringe 10:35 pm to 1 am</a:t>
            </a:r>
          </a:p>
          <a:p>
            <a:pPr lvl="3"/>
            <a:r>
              <a:rPr lang="en-US" baseline="0" dirty="0" smtClean="0"/>
              <a:t>Overnight 1 am to 5 am</a:t>
            </a:r>
            <a:endParaRPr lang="en-US" dirty="0"/>
          </a:p>
        </p:txBody>
      </p:sp>
      <p:pic>
        <p:nvPicPr>
          <p:cNvPr id="2050" name="Picture 2" descr="http://ts1.mm.bing.net/th?&amp;id=HN.608046693761945453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9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Advertising and Its</a:t>
            </a:r>
            <a:r>
              <a:rPr lang="en-US" baseline="0" dirty="0" smtClean="0"/>
              <a:t> Purpose</a:t>
            </a:r>
          </a:p>
          <a:p>
            <a:pPr lvl="1"/>
            <a:r>
              <a:rPr lang="en-US" dirty="0" smtClean="0"/>
              <a:t>Advertising</a:t>
            </a:r>
          </a:p>
          <a:p>
            <a:pPr lvl="2"/>
            <a:r>
              <a:rPr lang="en-US" dirty="0" smtClean="0"/>
              <a:t>Is non-personal promotion which</a:t>
            </a:r>
            <a:r>
              <a:rPr lang="en-US" baseline="0" dirty="0" smtClean="0"/>
              <a:t> promotes ideas, goods, or services  by using a variety of media</a:t>
            </a:r>
          </a:p>
          <a:p>
            <a:pPr lvl="2"/>
            <a:endParaRPr lang="en-US" baseline="0" dirty="0" smtClean="0"/>
          </a:p>
          <a:p>
            <a:pPr lvl="1"/>
            <a:r>
              <a:rPr lang="en-US" dirty="0" smtClean="0"/>
              <a:t>3,000</a:t>
            </a:r>
            <a:r>
              <a:rPr lang="en-US" baseline="0" dirty="0" smtClean="0"/>
              <a:t> advertising messages per day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Controlled message</a:t>
            </a:r>
          </a:p>
          <a:p>
            <a:pPr lvl="2"/>
            <a:r>
              <a:rPr lang="en-US" dirty="0" smtClean="0"/>
              <a:t>Where it will be heard or seen</a:t>
            </a:r>
          </a:p>
          <a:p>
            <a:pPr lvl="2"/>
            <a:r>
              <a:rPr lang="en-US" dirty="0" smtClean="0"/>
              <a:t>How often it will be repeated</a:t>
            </a:r>
          </a:p>
          <a:p>
            <a:pPr lvl="2"/>
            <a:r>
              <a:rPr lang="en-US" dirty="0" smtClean="0"/>
              <a:t>Introduces new products</a:t>
            </a:r>
          </a:p>
          <a:p>
            <a:pPr lvl="2"/>
            <a:r>
              <a:rPr lang="en-US" dirty="0" smtClean="0"/>
              <a:t>Change a company image</a:t>
            </a:r>
            <a:endParaRPr lang="en-US" dirty="0"/>
          </a:p>
        </p:txBody>
      </p:sp>
      <p:pic>
        <p:nvPicPr>
          <p:cNvPr id="1026" name="Picture 2" descr="http://ts1.mm.bing.net/th?id=HN.608055979482483664&amp;w=168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199"/>
            <a:ext cx="2438400" cy="23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5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Promotional Budget</a:t>
            </a:r>
          </a:p>
          <a:p>
            <a:pPr lvl="1"/>
            <a:r>
              <a:rPr lang="en-US" dirty="0" smtClean="0"/>
              <a:t>This</a:t>
            </a:r>
            <a:r>
              <a:rPr lang="en-US" baseline="0" dirty="0" smtClean="0"/>
              <a:t> budget considers ALL costs</a:t>
            </a:r>
          </a:p>
          <a:p>
            <a:pPr lvl="2"/>
            <a:r>
              <a:rPr lang="en-US" dirty="0" smtClean="0"/>
              <a:t>Developing, placing and airing</a:t>
            </a:r>
            <a:r>
              <a:rPr lang="en-US" baseline="0" dirty="0" smtClean="0"/>
              <a:t> the ad</a:t>
            </a:r>
          </a:p>
          <a:p>
            <a:pPr lvl="2"/>
            <a:r>
              <a:rPr lang="en-US" baseline="0" dirty="0" smtClean="0"/>
              <a:t>Staffing the department or advertising campaign</a:t>
            </a:r>
            <a:endParaRPr lang="en-US" dirty="0" smtClean="0"/>
          </a:p>
          <a:p>
            <a:pPr lvl="1"/>
            <a:r>
              <a:rPr lang="en-US" dirty="0" smtClean="0"/>
              <a:t>Percentage of Sales</a:t>
            </a:r>
          </a:p>
          <a:p>
            <a:pPr lvl="2"/>
            <a:r>
              <a:rPr lang="en-US" dirty="0" smtClean="0"/>
              <a:t>Based on a percentage of anticipated sales – say 5%</a:t>
            </a:r>
          </a:p>
          <a:p>
            <a:pPr lvl="1"/>
            <a:r>
              <a:rPr lang="en-US" dirty="0" smtClean="0"/>
              <a:t>All</a:t>
            </a:r>
            <a:r>
              <a:rPr lang="en-US" baseline="0" dirty="0" smtClean="0"/>
              <a:t> you can afford</a:t>
            </a:r>
          </a:p>
          <a:p>
            <a:pPr lvl="2"/>
            <a:r>
              <a:rPr lang="en-US" baseline="0" dirty="0" smtClean="0"/>
              <a:t>Business pay all expenses then applies the remainder to promotional efforts</a:t>
            </a:r>
          </a:p>
          <a:p>
            <a:pPr lvl="1"/>
            <a:r>
              <a:rPr lang="en-US" baseline="0" dirty="0" smtClean="0"/>
              <a:t>Following the competition</a:t>
            </a:r>
          </a:p>
          <a:p>
            <a:pPr lvl="2"/>
            <a:r>
              <a:rPr lang="en-US" baseline="0" dirty="0" smtClean="0"/>
              <a:t>Based on what the competitions market share is</a:t>
            </a:r>
          </a:p>
          <a:p>
            <a:pPr lvl="1"/>
            <a:r>
              <a:rPr lang="en-US" baseline="0" dirty="0" smtClean="0"/>
              <a:t>Objective and task</a:t>
            </a:r>
          </a:p>
          <a:p>
            <a:pPr lvl="2"/>
            <a:r>
              <a:rPr lang="en-US" dirty="0" smtClean="0"/>
              <a:t>Identifies company goals, how they will be reach, how much they will cost</a:t>
            </a:r>
            <a:endParaRPr lang="en-US" dirty="0"/>
          </a:p>
        </p:txBody>
      </p:sp>
      <p:pic>
        <p:nvPicPr>
          <p:cNvPr id="3074" name="Picture 2" descr="http://ts1.mm.bing.net/th?&amp;id=HN.608001751224026594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625">
            <a:off x="6096000" y="1295400"/>
            <a:ext cx="28575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8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Promotional Advertising</a:t>
            </a:r>
          </a:p>
          <a:p>
            <a:pPr lvl="2"/>
            <a:r>
              <a:rPr lang="en-US" dirty="0" smtClean="0"/>
              <a:t>Is advertising designed to increase sales</a:t>
            </a:r>
          </a:p>
          <a:p>
            <a:pPr lvl="2"/>
            <a:r>
              <a:rPr lang="en-US" dirty="0" smtClean="0"/>
              <a:t>Targets consumers</a:t>
            </a:r>
            <a:r>
              <a:rPr lang="en-US" baseline="0" dirty="0" smtClean="0"/>
              <a:t> and B2B</a:t>
            </a:r>
          </a:p>
          <a:p>
            <a:pPr lvl="2"/>
            <a:r>
              <a:rPr lang="en-US" baseline="0" dirty="0" smtClean="0"/>
              <a:t>Generates leads that develop into prospects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Institutional</a:t>
            </a:r>
            <a:r>
              <a:rPr lang="en-US" baseline="0" dirty="0" smtClean="0"/>
              <a:t> Advertising</a:t>
            </a:r>
          </a:p>
          <a:p>
            <a:pPr lvl="2"/>
            <a:r>
              <a:rPr lang="en-US" dirty="0" smtClean="0"/>
              <a:t>Is advertising designed to create</a:t>
            </a:r>
            <a:r>
              <a:rPr lang="en-US" baseline="0" dirty="0" smtClean="0"/>
              <a:t> a favorable image for a company</a:t>
            </a:r>
          </a:p>
          <a:p>
            <a:pPr lvl="2"/>
            <a:r>
              <a:rPr lang="en-US" baseline="0" dirty="0" smtClean="0"/>
              <a:t>Public service ads</a:t>
            </a:r>
          </a:p>
          <a:p>
            <a:pPr lvl="2"/>
            <a:r>
              <a:rPr lang="en-US" baseline="0" dirty="0" smtClean="0"/>
              <a:t>Favorable image by supporting a cause</a:t>
            </a:r>
          </a:p>
          <a:p>
            <a:pPr lvl="2"/>
            <a:r>
              <a:rPr lang="en-US" dirty="0" smtClean="0"/>
              <a:t>Does not directly affect 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Mass Advertising</a:t>
            </a:r>
          </a:p>
          <a:p>
            <a:pPr lvl="2"/>
            <a:r>
              <a:rPr lang="en-US" dirty="0" smtClean="0"/>
              <a:t>Allows</a:t>
            </a:r>
            <a:r>
              <a:rPr lang="en-US" baseline="0" dirty="0" smtClean="0"/>
              <a:t> companies to reach large numbers of people with their messages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TV and radio are examples of mass marketing</a:t>
            </a:r>
          </a:p>
          <a:p>
            <a:pPr lvl="3"/>
            <a:r>
              <a:rPr lang="en-US" dirty="0" smtClean="0"/>
              <a:t>They can also target their</a:t>
            </a:r>
            <a:r>
              <a:rPr lang="en-US" baseline="0" dirty="0" smtClean="0"/>
              <a:t> messages to select audiences</a:t>
            </a:r>
          </a:p>
          <a:p>
            <a:pPr lvl="3"/>
            <a:r>
              <a:rPr lang="en-US" baseline="0" dirty="0" smtClean="0"/>
              <a:t>Advertising demonstrates the features and benefits of a good or service</a:t>
            </a:r>
          </a:p>
          <a:p>
            <a:pPr lvl="3"/>
            <a:r>
              <a:rPr lang="en-US" baseline="0" dirty="0" smtClean="0"/>
              <a:t>As a result, encourages buying</a:t>
            </a:r>
            <a:endParaRPr lang="en-US" dirty="0" smtClean="0"/>
          </a:p>
          <a:p>
            <a:pPr lvl="2"/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rtl="0" eaLnBrk="1" latinLnBrk="0" hangingPunct="1"/>
            <a:r>
              <a:rPr lang="en-US" sz="2200" b="1" kern="1200" dirty="0" smtClean="0">
                <a:solidFill>
                  <a:schemeClr val="tx1"/>
                </a:solidFill>
                <a:effectLst/>
              </a:rPr>
              <a:t>Media</a:t>
            </a:r>
            <a:endParaRPr lang="en-US" sz="2200" dirty="0" smtClean="0">
              <a:solidFill>
                <a:schemeClr val="tx1"/>
              </a:solidFill>
              <a:effectLst/>
            </a:endParaRPr>
          </a:p>
          <a:p>
            <a:pPr lvl="2" rtl="0" eaLnBrk="1" latinLnBrk="0" hangingPunct="1"/>
            <a:r>
              <a:rPr lang="en-US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 agencies</a:t>
            </a:r>
            <a:r>
              <a:rPr lang="en-US" sz="2000" b="1" kern="1200" baseline="0" dirty="0" smtClean="0">
                <a:solidFill>
                  <a:schemeClr val="tx1"/>
                </a:solidFill>
                <a:effectLst/>
              </a:rPr>
              <a:t> or instruments used to convey advertising messages to the public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70851"/>
              </p:ext>
            </p:extLst>
          </p:nvPr>
        </p:nvGraphicFramePr>
        <p:xfrm>
          <a:off x="1524000" y="2971800"/>
          <a:ext cx="6629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/>
                <a:gridCol w="33147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TYPE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EXAMPLE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Print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Newspaper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Broadcast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Television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Internet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Opt-in</a:t>
                      </a:r>
                      <a:r>
                        <a:rPr lang="en-US" sz="2000" b="1" baseline="0" dirty="0" smtClean="0"/>
                        <a:t> Email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Specialty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Giveaways</a:t>
                      </a:r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6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11" y="1190001"/>
            <a:ext cx="8915400" cy="5391397"/>
          </a:xfrm>
        </p:spPr>
        <p:txBody>
          <a:bodyPr/>
          <a:lstStyle/>
          <a:p>
            <a:pPr lvl="1"/>
            <a:r>
              <a:rPr lang="en-US" dirty="0" smtClean="0"/>
              <a:t>Print</a:t>
            </a:r>
            <a:r>
              <a:rPr lang="en-US" baseline="0" dirty="0" smtClean="0"/>
              <a:t> Media</a:t>
            </a:r>
          </a:p>
          <a:p>
            <a:pPr lvl="1"/>
            <a:endParaRPr lang="en-US" baseline="0" dirty="0" smtClean="0"/>
          </a:p>
          <a:p>
            <a:pPr lvl="2"/>
            <a:r>
              <a:rPr lang="en-US" baseline="0" dirty="0" smtClean="0"/>
              <a:t>Includes the following types of advertising:</a:t>
            </a:r>
          </a:p>
          <a:p>
            <a:pPr lvl="2"/>
            <a:endParaRPr lang="en-US" baseline="0" dirty="0" smtClean="0"/>
          </a:p>
          <a:p>
            <a:pPr lvl="2"/>
            <a:r>
              <a:rPr lang="en-US" dirty="0" smtClean="0"/>
              <a:t>Newspapers</a:t>
            </a:r>
          </a:p>
          <a:p>
            <a:pPr lvl="2"/>
            <a:r>
              <a:rPr lang="en-US" dirty="0" smtClean="0"/>
              <a:t>Magazines</a:t>
            </a:r>
          </a:p>
          <a:p>
            <a:pPr lvl="2"/>
            <a:r>
              <a:rPr lang="en-US" dirty="0" smtClean="0"/>
              <a:t>Direct</a:t>
            </a:r>
            <a:r>
              <a:rPr lang="en-US" baseline="0" dirty="0" smtClean="0"/>
              <a:t> Mail</a:t>
            </a:r>
          </a:p>
          <a:p>
            <a:pPr lvl="2"/>
            <a:r>
              <a:rPr lang="en-US" baseline="0" dirty="0" smtClean="0"/>
              <a:t>Directory</a:t>
            </a:r>
          </a:p>
          <a:p>
            <a:pPr lvl="2"/>
            <a:r>
              <a:rPr lang="en-US" baseline="0" dirty="0" smtClean="0"/>
              <a:t>Outdoor</a:t>
            </a:r>
          </a:p>
          <a:p>
            <a:pPr lvl="2"/>
            <a:r>
              <a:rPr lang="en-US" baseline="0" dirty="0" smtClean="0"/>
              <a:t>Transit</a:t>
            </a:r>
            <a:endParaRPr lang="en-US" dirty="0"/>
          </a:p>
        </p:txBody>
      </p:sp>
      <p:pic>
        <p:nvPicPr>
          <p:cNvPr id="10" name="Picture 6" descr="http://ts1.mm.bing.net/th?&amp;id=HN.60799987433072506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17997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ts1.mm.bing.net/th?&amp;id=HN.608043339390782139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97" y="380346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ts1.mm.bing.net/th?&amp;id=HN.608039379438010741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43" y="517506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s1.mm.bing.net/th?&amp;id=HN.607992590056034137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8669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ts1.mm.bing.net/th?&amp;id=HN.607990017377438775&amp;w=300&amp;h=300&amp;c=0&amp;pid=1.9&amp;rs=0&amp;p=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89597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ts1.mm.bing.net/th?&amp;id=HN.608041204789870605&amp;w=300&amp;h=300&amp;c=0&amp;pid=1.9&amp;rs=0&amp;p=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715" y="231648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Newspaper Advertising</a:t>
            </a:r>
          </a:p>
          <a:p>
            <a:pPr lvl="2"/>
            <a:r>
              <a:rPr lang="en-US" dirty="0" smtClean="0"/>
              <a:t>Daily &amp; Weekly Newspapers</a:t>
            </a:r>
          </a:p>
          <a:p>
            <a:pPr lvl="3"/>
            <a:r>
              <a:rPr lang="en-US" dirty="0" smtClean="0"/>
              <a:t>1600 in the US &amp; thousands of local papers</a:t>
            </a:r>
          </a:p>
          <a:p>
            <a:pPr lvl="3"/>
            <a:r>
              <a:rPr lang="en-US" dirty="0" smtClean="0"/>
              <a:t>Allows retailer &amp; local businesses to reach target markets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Shoppers</a:t>
            </a:r>
            <a:r>
              <a:rPr lang="en-US" baseline="0" dirty="0" smtClean="0"/>
              <a:t> &amp; Alternative Newspapers</a:t>
            </a:r>
          </a:p>
          <a:p>
            <a:pPr lvl="3"/>
            <a:r>
              <a:rPr lang="en-US" dirty="0" smtClean="0"/>
              <a:t>Local papers with local advertisements</a:t>
            </a:r>
          </a:p>
          <a:p>
            <a:pPr lvl="3"/>
            <a:endParaRPr lang="en-US" baseline="0" dirty="0" smtClean="0"/>
          </a:p>
          <a:p>
            <a:pPr lvl="2"/>
            <a:r>
              <a:rPr lang="en-US" baseline="0" dirty="0" smtClean="0"/>
              <a:t>National Newspapers</a:t>
            </a:r>
          </a:p>
          <a:p>
            <a:pPr lvl="3"/>
            <a:r>
              <a:rPr lang="en-US" dirty="0" smtClean="0"/>
              <a:t>Allows an advertisement to reach a national circulation</a:t>
            </a:r>
          </a:p>
          <a:p>
            <a:pPr lvl="3"/>
            <a:r>
              <a:rPr lang="en-US" baseline="0" dirty="0" smtClean="0"/>
              <a:t>Most</a:t>
            </a:r>
            <a:r>
              <a:rPr lang="en-US" dirty="0" smtClean="0"/>
              <a:t> have on-line editions</a:t>
            </a:r>
          </a:p>
          <a:p>
            <a:pPr lvl="3"/>
            <a:endParaRPr lang="en-US" baseline="0" dirty="0" smtClean="0"/>
          </a:p>
          <a:p>
            <a:pPr lvl="2"/>
            <a:r>
              <a:rPr lang="en-US" baseline="0" dirty="0" smtClean="0"/>
              <a:t>Advantages &amp; Disadvantages</a:t>
            </a:r>
          </a:p>
          <a:p>
            <a:pPr marL="685800" lvl="2" indent="0">
              <a:buNone/>
            </a:pPr>
            <a:r>
              <a:rPr lang="en-US" dirty="0" smtClean="0"/>
              <a:t>+’s known distribution, sales tracked easily, low cost</a:t>
            </a:r>
          </a:p>
          <a:p>
            <a:pPr marL="685800" lvl="2" indent="0">
              <a:buNone/>
            </a:pPr>
            <a:r>
              <a:rPr lang="en-US" dirty="0" smtClean="0"/>
              <a:t>-’s one and done, less appealing, declining readership</a:t>
            </a:r>
            <a:endParaRPr lang="en-US" dirty="0"/>
          </a:p>
        </p:txBody>
      </p:sp>
      <p:pic>
        <p:nvPicPr>
          <p:cNvPr id="3074" name="Picture 2" descr="http://ts1.mm.bing.net/th?&amp;id=HN.608016324041182535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324496"/>
            <a:ext cx="762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1.mm.bing.net/th?&amp;id=HN.608051998040525597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7" b="33637"/>
          <a:stretch/>
        </p:blipFill>
        <p:spPr bwMode="auto">
          <a:xfrm>
            <a:off x="5744936" y="1638300"/>
            <a:ext cx="2857500" cy="56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s1.mm.bing.net/th?&amp;id=HN.608010268146011334&amp;w=309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42" y="2971800"/>
            <a:ext cx="2123258" cy="5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s1.mm.bing.net/th?&amp;id=HN.607989600762137940&amp;w=300&amp;h=300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1514475" cy="74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99583" y="5257800"/>
            <a:ext cx="1555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50%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1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Magazine Advertising</a:t>
            </a:r>
          </a:p>
          <a:p>
            <a:pPr lvl="2"/>
            <a:r>
              <a:rPr lang="en-US" dirty="0" smtClean="0"/>
              <a:t>Over 19,000 magazines</a:t>
            </a:r>
            <a:r>
              <a:rPr lang="en-US" baseline="0" dirty="0" smtClean="0"/>
              <a:t> distributed</a:t>
            </a:r>
          </a:p>
          <a:p>
            <a:pPr lvl="2"/>
            <a:r>
              <a:rPr lang="en-US" baseline="0" dirty="0" smtClean="0"/>
              <a:t>Weeklies, monthlies, &amp; quarterlies</a:t>
            </a:r>
          </a:p>
          <a:p>
            <a:pPr lvl="2"/>
            <a:r>
              <a:rPr lang="en-US" baseline="0" dirty="0" smtClean="0"/>
              <a:t>On-line and print</a:t>
            </a:r>
          </a:p>
          <a:p>
            <a:pPr lvl="2"/>
            <a:r>
              <a:rPr lang="en-US" baseline="0" dirty="0" smtClean="0"/>
              <a:t>Regional, state &amp; city editions</a:t>
            </a:r>
            <a:endParaRPr lang="en-US" dirty="0" smtClean="0"/>
          </a:p>
          <a:p>
            <a:pPr lvl="2"/>
            <a:endParaRPr lang="en-US" dirty="0" smtClean="0"/>
          </a:p>
          <a:p>
            <a:pPr lvl="3"/>
            <a:r>
              <a:rPr lang="en-US" dirty="0" smtClean="0"/>
              <a:t>Consumer Magazines</a:t>
            </a:r>
          </a:p>
          <a:p>
            <a:pPr lvl="4"/>
            <a:r>
              <a:rPr lang="en-US" dirty="0" smtClean="0"/>
              <a:t>Designed for personal interests</a:t>
            </a:r>
          </a:p>
          <a:p>
            <a:pPr lvl="4"/>
            <a:r>
              <a:rPr lang="en-US" dirty="0" smtClean="0"/>
              <a:t>Are used to target an audience</a:t>
            </a:r>
          </a:p>
          <a:p>
            <a:pPr lvl="3"/>
            <a:r>
              <a:rPr lang="en-US" dirty="0" smtClean="0"/>
              <a:t>Busines</a:t>
            </a:r>
            <a:r>
              <a:rPr lang="en-US" baseline="0" dirty="0" smtClean="0"/>
              <a:t>s-to-Business Magazines	</a:t>
            </a:r>
          </a:p>
          <a:p>
            <a:pPr lvl="4"/>
            <a:r>
              <a:rPr lang="en-US" baseline="0" dirty="0" smtClean="0"/>
              <a:t>Trade publications</a:t>
            </a:r>
          </a:p>
          <a:p>
            <a:pPr lvl="4"/>
            <a:r>
              <a:rPr lang="en-US" baseline="0" dirty="0" smtClean="0"/>
              <a:t>Interest professionals in specific fields</a:t>
            </a:r>
          </a:p>
          <a:p>
            <a:pPr lvl="4"/>
            <a:r>
              <a:rPr lang="en-US" baseline="0" dirty="0" smtClean="0"/>
              <a:t>Reaches a target audience with little wasted circulation</a:t>
            </a:r>
          </a:p>
          <a:p>
            <a:pPr lvl="2"/>
            <a:endParaRPr lang="en-US" baseline="0" dirty="0" smtClean="0"/>
          </a:p>
          <a:p>
            <a:pPr lvl="2"/>
            <a:r>
              <a:rPr lang="en-US" baseline="0" dirty="0" smtClean="0"/>
              <a:t>Advantages &amp; Disadvantages</a:t>
            </a:r>
          </a:p>
          <a:p>
            <a:pPr marL="685800" lvl="2" indent="0">
              <a:buNone/>
            </a:pPr>
            <a:r>
              <a:rPr lang="en-US" baseline="0" dirty="0" smtClean="0"/>
              <a:t>+’s longer lifespan, read slower, high color quality</a:t>
            </a:r>
          </a:p>
          <a:p>
            <a:pPr marL="685800" lvl="2" indent="0">
              <a:buNone/>
            </a:pPr>
            <a:r>
              <a:rPr lang="en-US" baseline="0" dirty="0" smtClean="0"/>
              <a:t>-’s more expensive &amp; long deadlines </a:t>
            </a:r>
            <a:endParaRPr lang="en-US" dirty="0"/>
          </a:p>
        </p:txBody>
      </p:sp>
      <p:pic>
        <p:nvPicPr>
          <p:cNvPr id="4098" name="Picture 2" descr="http://ts1.mm.bing.net/th?&amp;id=HN.60803392053228545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47800"/>
            <a:ext cx="1071563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1.mm.bing.net/th?&amp;id=HN.608054265789153787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s1.mm.bing.net/th?&amp;id=HN.608033564043118002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971800"/>
            <a:ext cx="1057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s1.mm.bing.net/th?&amp;id=HN.608031953426974932&amp;w=300&amp;h=300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581400"/>
            <a:ext cx="1146175" cy="149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s1.mm.bing.net/th?&amp;id=HN.608007317497316727&amp;w=300&amp;h=300&amp;c=0&amp;pid=1.9&amp;rs=0&amp;p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4572000"/>
            <a:ext cx="1066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ts1.mm.bing.net/th?&amp;id=HN.607991756832768956&amp;w=300&amp;h=300&amp;c=0&amp;pid=1.9&amp;rs=0&amp;p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5171368"/>
            <a:ext cx="1146175" cy="151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5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2612</TotalTime>
  <Words>1962</Words>
  <Application>Microsoft Office PowerPoint</Application>
  <PresentationFormat>On-screen Show (4:3)</PresentationFormat>
  <Paragraphs>390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Century Gothic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Wyss, Shawn</dc:creator>
  <cp:lastModifiedBy>Scott Hingle</cp:lastModifiedBy>
  <cp:revision>78</cp:revision>
  <cp:lastPrinted>2014-11-04T14:09:47Z</cp:lastPrinted>
  <dcterms:created xsi:type="dcterms:W3CDTF">2014-05-07T17:13:42Z</dcterms:created>
  <dcterms:modified xsi:type="dcterms:W3CDTF">2017-04-24T16:04:41Z</dcterms:modified>
</cp:coreProperties>
</file>