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60" r:id="rId4"/>
    <p:sldId id="261" r:id="rId5"/>
    <p:sldId id="262" r:id="rId6"/>
    <p:sldId id="267" r:id="rId7"/>
    <p:sldId id="269" r:id="rId8"/>
    <p:sldId id="271" r:id="rId9"/>
    <p:sldId id="273" r:id="rId10"/>
    <p:sldId id="263" r:id="rId11"/>
    <p:sldId id="264" r:id="rId12"/>
    <p:sldId id="275" r:id="rId13"/>
    <p:sldId id="277" r:id="rId14"/>
    <p:sldId id="279" r:id="rId15"/>
    <p:sldId id="265" r:id="rId16"/>
    <p:sldId id="280" r:id="rId17"/>
    <p:sldId id="281" r:id="rId18"/>
    <p:sldId id="282" r:id="rId19"/>
    <p:sldId id="283" r:id="rId20"/>
    <p:sldId id="258" r:id="rId21"/>
    <p:sldId id="284" r:id="rId22"/>
    <p:sldId id="285" r:id="rId23"/>
    <p:sldId id="286" r:id="rId24"/>
    <p:sldId id="287" r:id="rId25"/>
    <p:sldId id="288" r:id="rId26"/>
    <p:sldId id="291" r:id="rId27"/>
    <p:sldId id="292" r:id="rId28"/>
    <p:sldId id="293" r:id="rId29"/>
    <p:sldId id="289" r:id="rId30"/>
    <p:sldId id="290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84C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86323" autoAdjust="0"/>
  </p:normalViewPr>
  <p:slideViewPr>
    <p:cSldViewPr>
      <p:cViewPr varScale="1">
        <p:scale>
          <a:sx n="89" d="100"/>
          <a:sy n="89" d="100"/>
        </p:scale>
        <p:origin x="571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E00FE-1C9D-4A37-A48E-AE5577C91C2D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3367-7EEF-404A-AECD-7E003DD54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9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E3B173-F636-4374-951C-6DEA5D982D8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E65B1E-6AE9-4964-A372-B4CEC9EC2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6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Visual merchandising</a:t>
            </a:r>
            <a:r>
              <a:rPr lang="en-US" baseline="0" dirty="0" smtClean="0"/>
              <a:t> includes the visual and artistic aspects of the entire business environment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successful business creates a distinct, clear, and consistent image for their customers – sets them apart from their competition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Includes design and layout of the store, its logo and signage, the unique lines of products a store carries. Their website, ad campaigns also.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a good image will attract positive attention and loyal customers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4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3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Selling space is used for interior displays, wall and floor</a:t>
            </a:r>
            <a:r>
              <a:rPr lang="en-US" baseline="0" dirty="0" smtClean="0"/>
              <a:t> merchandise, product demos, self service, sales transactions and aisles for customer traffic flow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Storage space is for items that are kept in inventory or stock rooms. Typically not seen by customers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Personnel space is for store employees – office space, break rooms, and restrooms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Customer space is designed for comfort and convenience of the customer and may include snack shops, seating, lounges and rec areas for kids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42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Strategically</a:t>
            </a:r>
            <a:r>
              <a:rPr lang="en-US" baseline="0" dirty="0" smtClean="0"/>
              <a:t> place to generate sales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Brightly colored front counters attract impulse purchases of competitively priced products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Seating areas give a retail space and upscale feel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20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a traditional clothing</a:t>
            </a:r>
            <a:r>
              <a:rPr lang="en-US" baseline="0" dirty="0" smtClean="0"/>
              <a:t> store starts using an abstract displays of trendy products it may attract new customers but may lose loyal customers who prefer the more traditional styles.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58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 item is usually created for a single product or an advertised</a:t>
            </a:r>
            <a:r>
              <a:rPr lang="en-US" baseline="0" dirty="0" smtClean="0"/>
              <a:t> special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Similar-product how one kind of product but with multiple flavors and sizes and even brands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Related product features products that are to be used together – to entice buyers to buy more than one item.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Assortment features a collection of different or unrelated items designed for the bargain hunter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92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Realistic depicts a room, area or recognizable</a:t>
            </a:r>
            <a:r>
              <a:rPr lang="en-US" baseline="0" dirty="0" smtClean="0"/>
              <a:t> locale</a:t>
            </a:r>
          </a:p>
          <a:p>
            <a:r>
              <a:rPr lang="en-US" baseline="0" dirty="0" smtClean="0"/>
              <a:t>Restaurant, park or a party</a:t>
            </a:r>
          </a:p>
          <a:p>
            <a:r>
              <a:rPr lang="en-US" baseline="0" dirty="0" smtClean="0"/>
              <a:t>Functional props like tables, chairs, plants, books, mannequins provide the details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Semi realistic suggests a room or locale but leave the details to the view</a:t>
            </a:r>
          </a:p>
          <a:p>
            <a:r>
              <a:rPr lang="en-US" baseline="0" dirty="0" smtClean="0"/>
              <a:t>Cardboard sun, a bucket of sand leads the viewer to provide the beach </a:t>
            </a:r>
          </a:p>
          <a:p>
            <a:r>
              <a:rPr lang="en-US" baseline="0" dirty="0" smtClean="0"/>
              <a:t>Used for small spaces or budgets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Abstract does not even try to imitate reality</a:t>
            </a:r>
          </a:p>
          <a:p>
            <a:r>
              <a:rPr lang="en-US" baseline="0" dirty="0" smtClean="0"/>
              <a:t>More of focus on form and colors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56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Lines direct the viewer’s attention</a:t>
            </a:r>
            <a:r>
              <a:rPr lang="en-US" baseline="0" dirty="0" smtClean="0"/>
              <a:t> – straight, curved, diagonal, vertical, horizontal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Color can emotionally engage a customer to make a decision – use contrasting colors</a:t>
            </a:r>
          </a:p>
          <a:p>
            <a:r>
              <a:rPr lang="en-US" baseline="0" dirty="0" smtClean="0"/>
              <a:t>Complimentary, adjacent and triadic colors</a:t>
            </a:r>
          </a:p>
          <a:p>
            <a:r>
              <a:rPr lang="en-US" baseline="0" dirty="0" smtClean="0"/>
              <a:t>Certain color schemes at certain times of the year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Shape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Direction – directs the viewer eyes to the merchandise. The focal point attracts the attention first. Triangle shape. Too much clutter in the triangle is said to be unfocused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Texture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Proportion – props and signs should be in appropriate size to the merchandise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Balance – formal and informal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Lighting – can help merchandise appear more attractive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7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7604" y="1371600"/>
            <a:ext cx="8915400" cy="53913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6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-137817" y="-152400"/>
            <a:ext cx="1247931" cy="1905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604" y="1371600"/>
            <a:ext cx="8915400" cy="53913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entagon 8"/>
          <p:cNvSpPr/>
          <p:nvPr userDrawn="1"/>
        </p:nvSpPr>
        <p:spPr>
          <a:xfrm>
            <a:off x="729114" y="562521"/>
            <a:ext cx="1678506" cy="809079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18</a:t>
            </a:r>
            <a:endParaRPr lang="en-US" sz="4800" b="1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255410" y="-510268"/>
            <a:ext cx="219856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r>
              <a:rPr lang="en-US" sz="9000" b="1" cap="none" spc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</a:t>
            </a:r>
            <a:endParaRPr lang="en-US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8" name="Title 1"/>
          <p:cNvSpPr txBox="1">
            <a:spLocks/>
          </p:cNvSpPr>
          <p:nvPr userDrawn="1"/>
        </p:nvSpPr>
        <p:spPr>
          <a:xfrm>
            <a:off x="2407620" y="116160"/>
            <a:ext cx="6722603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5384CD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Visual Merchandising &amp; Display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5384CD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jFhIqIsv3KAhXIRSYKHZaACx8QjRwIBw&amp;url=https://www.quia.com/jg/2551770list.html&amp;bvm=bv.114195076,d.eWE&amp;psig=AFQjCNFvD7TsYnAUL2JWHCMuvmovL7yNjA&amp;ust=1455750036442630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www.google.com/url?sa=i&amp;rct=j&amp;q=&amp;esrc=s&amp;source=images&amp;cd=&amp;cad=rja&amp;uact=8&amp;ved=0ahUKEwjlrKWXsP3KAhUIWSYKHd-0DEQQjRwIBw&amp;url=http://blog.richltd.com/blog/5-examples-of-well-branded-consumer-product-custom-pop-displays&amp;psig=AFQjCNGq2SO0-PtvdOhS4S2wKLS5pUYj9A&amp;ust=1455749570942225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wxsCztf3KAhVF1R4KHd-NCKsQjRwIBw&amp;url=https://monterosamantha.wordpress.com/&amp;bvm=bv.114195076,d.eWE&amp;psig=AFQjCNESDnZdo3Cr3HdIqnG3lpRk3cwTYA&amp;ust=1455751017128856" TargetMode="External"/><Relationship Id="rId5" Type="http://schemas.openxmlformats.org/officeDocument/2006/relationships/image" Target="../media/image42.jpeg"/><Relationship Id="rId4" Type="http://schemas.openxmlformats.org/officeDocument/2006/relationships/hyperlink" Target="http://www.google.com/url?sa=i&amp;rct=j&amp;q=&amp;esrc=s&amp;source=images&amp;cd=&amp;cad=rja&amp;uact=8&amp;ved=0ahUKEwi7qdirtP3KAhUE6x4KHavbAi8QjRwIBw&amp;url=http://www.stylepinner.com/semi-realstic-setting-display/c2VtaS1yZWFsc3RpYy1zZXR0aW5nLWRpc3BsYXk/&amp;bvm=bv.114195076,d.eWE&amp;psig=AFQjCNEiFy9MDum5vfw2BCdf-Tb-5ZODlw&amp;ust=1455750671599117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google.com/url?sa=i&amp;rct=j&amp;q=&amp;esrc=s&amp;source=images&amp;cd=&amp;cad=rja&amp;uact=8&amp;ved=0ahUKEwju3tGbvv3KAhUK1h4KHXqdBHAQjRwIBw&amp;url=http://www.retailhellunderground.com/piggypeople/piggy-clothes/&amp;psig=AFQjCNHSQz_lBlBME2XIQL_mSeNplOHx-w&amp;ust=145575336575633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Explain</a:t>
            </a:r>
            <a:r>
              <a:rPr lang="en-US" baseline="0" dirty="0" smtClean="0"/>
              <a:t> the concept and purpose of visual merchandising</a:t>
            </a:r>
          </a:p>
          <a:p>
            <a:pPr lvl="1"/>
            <a:r>
              <a:rPr lang="en-US" baseline="0" dirty="0" smtClean="0"/>
              <a:t>Identify the element of visual merchandising</a:t>
            </a:r>
          </a:p>
          <a:p>
            <a:pPr lvl="1"/>
            <a:r>
              <a:rPr lang="en-US" baseline="0" dirty="0" smtClean="0"/>
              <a:t>Describe types of display arrangements</a:t>
            </a:r>
          </a:p>
          <a:p>
            <a:pPr lvl="1"/>
            <a:r>
              <a:rPr lang="en-US" baseline="0" dirty="0" smtClean="0"/>
              <a:t>Understand the role of visual merchandisers on the marketing team</a:t>
            </a:r>
          </a:p>
          <a:p>
            <a:pPr lvl="1"/>
            <a:r>
              <a:rPr lang="en-US" baseline="0" dirty="0" smtClean="0"/>
              <a:t>List the five steps in creating a display</a:t>
            </a:r>
          </a:p>
          <a:p>
            <a:pPr lvl="1"/>
            <a:r>
              <a:rPr lang="en-US" baseline="0" dirty="0" smtClean="0"/>
              <a:t>Explain how artistic elements function in display design</a:t>
            </a:r>
          </a:p>
          <a:p>
            <a:pPr lvl="1"/>
            <a:r>
              <a:rPr lang="en-US" baseline="0" dirty="0" smtClean="0"/>
              <a:t>Describe the importance of display 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9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Store Layout</a:t>
            </a:r>
          </a:p>
          <a:p>
            <a:pPr lvl="2"/>
            <a:r>
              <a:rPr lang="en-US" dirty="0" smtClean="0"/>
              <a:t>Refers to ways that store use floor space to facilitate and promote sales and serve</a:t>
            </a:r>
            <a:r>
              <a:rPr lang="en-US" baseline="0" dirty="0" smtClean="0"/>
              <a:t> customers</a:t>
            </a:r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Selling Space – displays, merchandise, and demonstrations</a:t>
            </a:r>
          </a:p>
          <a:p>
            <a:pPr lvl="2"/>
            <a:r>
              <a:rPr lang="en-US" baseline="0" dirty="0" smtClean="0"/>
              <a:t>Storage Space – stockrooms or place inventory</a:t>
            </a:r>
            <a:r>
              <a:rPr lang="en-US" dirty="0" smtClean="0"/>
              <a:t> is kept</a:t>
            </a:r>
            <a:endParaRPr lang="en-US" baseline="0" dirty="0" smtClean="0"/>
          </a:p>
          <a:p>
            <a:pPr lvl="2"/>
            <a:r>
              <a:rPr lang="en-US" baseline="0" dirty="0" smtClean="0"/>
              <a:t>Personnel Space – office</a:t>
            </a:r>
            <a:r>
              <a:rPr lang="en-US" dirty="0" smtClean="0"/>
              <a:t> space and</a:t>
            </a:r>
            <a:r>
              <a:rPr lang="en-US" baseline="0" dirty="0" smtClean="0"/>
              <a:t> break room,</a:t>
            </a:r>
            <a:r>
              <a:rPr lang="en-US" dirty="0" smtClean="0"/>
              <a:t> </a:t>
            </a:r>
            <a:endParaRPr lang="en-US" baseline="0" dirty="0" smtClean="0"/>
          </a:p>
          <a:p>
            <a:pPr lvl="2"/>
            <a:r>
              <a:rPr lang="en-US" baseline="0" dirty="0" smtClean="0"/>
              <a:t>Customer Space – seating and lounges</a:t>
            </a:r>
          </a:p>
        </p:txBody>
      </p:sp>
      <p:pic>
        <p:nvPicPr>
          <p:cNvPr id="2050" name="Picture 2" descr="http://ts1.mm.bing.net/th?&amp;id=HN.608041196200660559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7"/>
          <a:stretch/>
        </p:blipFill>
        <p:spPr bwMode="auto">
          <a:xfrm>
            <a:off x="6008457" y="3999387"/>
            <a:ext cx="3099100" cy="276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2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Store Interior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Once placement</a:t>
            </a:r>
            <a:r>
              <a:rPr lang="en-US" baseline="0" dirty="0" smtClean="0"/>
              <a:t> of merchandise is determined</a:t>
            </a:r>
          </a:p>
          <a:p>
            <a:pPr lvl="2"/>
            <a:endParaRPr lang="en-US" baseline="0" dirty="0" smtClean="0"/>
          </a:p>
          <a:p>
            <a:pPr lvl="3"/>
            <a:r>
              <a:rPr lang="en-US" baseline="0" dirty="0" smtClean="0"/>
              <a:t>Mannequins</a:t>
            </a:r>
          </a:p>
          <a:p>
            <a:pPr lvl="3"/>
            <a:r>
              <a:rPr lang="en-US" baseline="0" dirty="0" smtClean="0"/>
              <a:t>Decorations</a:t>
            </a:r>
          </a:p>
          <a:p>
            <a:pPr lvl="3"/>
            <a:r>
              <a:rPr lang="en-US" baseline="0" dirty="0" smtClean="0"/>
              <a:t>Seating</a:t>
            </a:r>
          </a:p>
          <a:p>
            <a:pPr lvl="3"/>
            <a:r>
              <a:rPr lang="en-US" baseline="0" dirty="0" smtClean="0"/>
              <a:t>Innovative props</a:t>
            </a:r>
          </a:p>
          <a:p>
            <a:pPr lvl="3"/>
            <a:r>
              <a:rPr lang="en-US" baseline="0" dirty="0" smtClean="0"/>
              <a:t>Floor and wall coverings</a:t>
            </a:r>
          </a:p>
          <a:p>
            <a:pPr lvl="3"/>
            <a:r>
              <a:rPr lang="en-US" baseline="0" dirty="0" smtClean="0"/>
              <a:t>Lighting</a:t>
            </a:r>
          </a:p>
          <a:p>
            <a:pPr lvl="3"/>
            <a:r>
              <a:rPr lang="en-US" baseline="0" dirty="0" smtClean="0"/>
              <a:t>Colors</a:t>
            </a:r>
          </a:p>
          <a:p>
            <a:pPr lvl="3"/>
            <a:r>
              <a:rPr lang="en-US" baseline="0" dirty="0" smtClean="0"/>
              <a:t>Store fixtures</a:t>
            </a:r>
          </a:p>
          <a:p>
            <a:pPr lvl="3"/>
            <a:r>
              <a:rPr lang="en-US" baseline="0" dirty="0" smtClean="0"/>
              <a:t>Graphics</a:t>
            </a:r>
          </a:p>
          <a:p>
            <a:pPr lvl="2"/>
            <a:endParaRPr lang="en-US" dirty="0" smtClean="0"/>
          </a:p>
        </p:txBody>
      </p:sp>
      <p:pic>
        <p:nvPicPr>
          <p:cNvPr id="3074" name="Picture 2" descr="http://ts1.mm.bing.net/th?&amp;id=HN.608010620320810192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80" y="254583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1.mm.bing.net/th?&amp;id=HN.608007214416332779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962400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s1.mm.bing.net/th?&amp;id=HN.608031403668015038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36735"/>
            <a:ext cx="2857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8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Graphics, Signage, Color</a:t>
            </a:r>
            <a:r>
              <a:rPr lang="en-US" baseline="0" dirty="0" smtClean="0"/>
              <a:t> and Sound</a:t>
            </a:r>
          </a:p>
          <a:p>
            <a:pPr lvl="3"/>
            <a:r>
              <a:rPr lang="en-US" baseline="0" dirty="0" smtClean="0"/>
              <a:t>These help promote a particular brand or product</a:t>
            </a:r>
          </a:p>
          <a:p>
            <a:pPr lvl="3"/>
            <a:r>
              <a:rPr lang="en-US" baseline="0" dirty="0" smtClean="0"/>
              <a:t>Provide directions to various departments</a:t>
            </a:r>
          </a:p>
          <a:p>
            <a:pPr lvl="3"/>
            <a:r>
              <a:rPr lang="en-US" baseline="0" dirty="0" smtClean="0"/>
              <a:t>Assist with special promotions</a:t>
            </a:r>
          </a:p>
          <a:p>
            <a:pPr lvl="1"/>
            <a:r>
              <a:rPr lang="en-US" baseline="0" dirty="0" smtClean="0"/>
              <a:t>Colors and sound</a:t>
            </a:r>
          </a:p>
          <a:p>
            <a:pPr lvl="3"/>
            <a:r>
              <a:rPr lang="en-US" baseline="0" dirty="0" smtClean="0"/>
              <a:t>Appeal differently to customers</a:t>
            </a:r>
          </a:p>
          <a:p>
            <a:pPr lvl="3"/>
            <a:r>
              <a:rPr lang="en-US" baseline="0" dirty="0" smtClean="0"/>
              <a:t>Sound can set a mood and will encourage shopping</a:t>
            </a:r>
          </a:p>
          <a:p>
            <a:pPr lvl="3"/>
            <a:r>
              <a:rPr lang="en-US" baseline="0" dirty="0" smtClean="0"/>
              <a:t>Reinforces an image of a brand or product</a:t>
            </a:r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</p:txBody>
      </p:sp>
      <p:pic>
        <p:nvPicPr>
          <p:cNvPr id="4098" name="Picture 2" descr="http://ts1.mm.bing.net/th?&amp;id=HN.608029788771387914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78819"/>
            <a:ext cx="3429000" cy="229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5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aseline="0" dirty="0" smtClean="0"/>
              <a:t>Lighting</a:t>
            </a:r>
          </a:p>
          <a:p>
            <a:pPr lvl="2"/>
            <a:endParaRPr lang="en-US" baseline="0" dirty="0" smtClean="0"/>
          </a:p>
          <a:p>
            <a:pPr lvl="3"/>
            <a:r>
              <a:rPr lang="en-US" baseline="0" dirty="0" smtClean="0"/>
              <a:t>Draws attention to store area</a:t>
            </a:r>
          </a:p>
          <a:p>
            <a:pPr lvl="3"/>
            <a:r>
              <a:rPr lang="en-US" baseline="0" dirty="0" smtClean="0"/>
              <a:t>Draws attention to specific products</a:t>
            </a:r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pPr lvl="2"/>
            <a:endParaRPr lang="en-US" baseline="0" dirty="0" smtClean="0"/>
          </a:p>
        </p:txBody>
      </p:sp>
      <p:pic>
        <p:nvPicPr>
          <p:cNvPr id="5122" name="Picture 2" descr="http://ts1.mm.bing.net/th?&amp;id=HN.60802378869434326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s1.mm.bing.net/th?&amp;id=HN.608034083732327836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648200"/>
            <a:ext cx="3087249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s1.mm.bing.net/th?&amp;id=HN.607999758355072808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5922"/>
            <a:ext cx="3310016" cy="220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7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aseline="0" dirty="0" smtClean="0"/>
              <a:t>Fixtures</a:t>
            </a:r>
          </a:p>
          <a:p>
            <a:pPr lvl="3"/>
            <a:r>
              <a:rPr lang="en-US" dirty="0" smtClean="0"/>
              <a:t>Are furnishings that hold and display merchandise</a:t>
            </a:r>
          </a:p>
          <a:p>
            <a:pPr lvl="3"/>
            <a:r>
              <a:rPr lang="en-US" dirty="0" smtClean="0"/>
              <a:t>Cases</a:t>
            </a:r>
            <a:endParaRPr lang="en-US" baseline="0" dirty="0" smtClean="0"/>
          </a:p>
          <a:p>
            <a:pPr lvl="3"/>
            <a:r>
              <a:rPr lang="en-US" baseline="0" dirty="0" smtClean="0"/>
              <a:t>Tables</a:t>
            </a:r>
          </a:p>
          <a:p>
            <a:pPr lvl="3"/>
            <a:r>
              <a:rPr lang="en-US" baseline="0" dirty="0" smtClean="0"/>
              <a:t>Counters</a:t>
            </a:r>
          </a:p>
          <a:p>
            <a:pPr lvl="3"/>
            <a:r>
              <a:rPr lang="en-US" baseline="0" dirty="0" smtClean="0"/>
              <a:t>Floors</a:t>
            </a:r>
          </a:p>
          <a:p>
            <a:pPr lvl="3"/>
            <a:r>
              <a:rPr lang="en-US" baseline="0" dirty="0" smtClean="0"/>
              <a:t>Shelving</a:t>
            </a:r>
          </a:p>
          <a:p>
            <a:pPr lvl="3"/>
            <a:r>
              <a:rPr lang="en-US" baseline="0" dirty="0" smtClean="0"/>
              <a:t>Racks</a:t>
            </a:r>
          </a:p>
          <a:p>
            <a:pPr lvl="3"/>
            <a:r>
              <a:rPr lang="en-US" baseline="0" dirty="0" smtClean="0"/>
              <a:t>Bins</a:t>
            </a:r>
          </a:p>
          <a:p>
            <a:pPr lvl="3"/>
            <a:endParaRPr lang="en-US" dirty="0"/>
          </a:p>
        </p:txBody>
      </p:sp>
      <p:pic>
        <p:nvPicPr>
          <p:cNvPr id="6146" name="Picture 2" descr="http://ts1.mm.bing.net/th?&amp;id=HN.608018261069729079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11" y="2133600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s1.mm.bing.net/th?&amp;id=HN.608021645511493690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08" y="3886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s1.mm.bing.net/th?&amp;id=HN.608033216154372520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s1.mm.bing.net/th?&amp;id=HN.608020009124759029&amp;w=300&amp;h=300&amp;c=0&amp;pid=1.9&amp;rs=0&amp;p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11" y="210502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2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Interior Displays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Show</a:t>
            </a:r>
            <a:r>
              <a:rPr lang="en-US" baseline="0" dirty="0" smtClean="0"/>
              <a:t> merchandise</a:t>
            </a:r>
          </a:p>
          <a:p>
            <a:pPr lvl="2"/>
            <a:r>
              <a:rPr lang="en-US" baseline="0" dirty="0" smtClean="0"/>
              <a:t>Encourages shopping</a:t>
            </a:r>
          </a:p>
          <a:p>
            <a:pPr lvl="2"/>
            <a:r>
              <a:rPr lang="en-US" baseline="0" dirty="0" smtClean="0"/>
              <a:t>Reinforces advertisements</a:t>
            </a:r>
          </a:p>
          <a:p>
            <a:pPr lvl="2"/>
            <a:r>
              <a:rPr lang="en-US" baseline="0" dirty="0" smtClean="0"/>
              <a:t>Promotes the store image</a:t>
            </a:r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About 25% of sales are</a:t>
            </a:r>
          </a:p>
          <a:p>
            <a:pPr marL="896112" lvl="3" indent="0">
              <a:buNone/>
            </a:pPr>
            <a:r>
              <a:rPr lang="en-US" dirty="0" smtClean="0"/>
              <a:t> are generated by interior</a:t>
            </a:r>
          </a:p>
          <a:p>
            <a:pPr marL="896112" lvl="3" indent="0">
              <a:buNone/>
            </a:pPr>
            <a:r>
              <a:rPr lang="en-US" dirty="0" smtClean="0"/>
              <a:t> displays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9" y="1828800"/>
            <a:ext cx="4261713" cy="424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1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Architectural</a:t>
            </a:r>
            <a:r>
              <a:rPr lang="en-US" baseline="0" dirty="0" smtClean="0"/>
              <a:t> Displays</a:t>
            </a:r>
          </a:p>
          <a:p>
            <a:pPr lvl="2"/>
            <a:r>
              <a:rPr lang="en-US" baseline="0" dirty="0" smtClean="0"/>
              <a:t>Model rooms for show</a:t>
            </a:r>
          </a:p>
          <a:p>
            <a:pPr lvl="3"/>
            <a:r>
              <a:rPr lang="en-US" baseline="0" dirty="0" smtClean="0"/>
              <a:t>Kitchens</a:t>
            </a:r>
          </a:p>
          <a:p>
            <a:pPr lvl="3"/>
            <a:r>
              <a:rPr lang="en-US" baseline="0" dirty="0" smtClean="0"/>
              <a:t>Family rooms</a:t>
            </a:r>
          </a:p>
          <a:p>
            <a:pPr lvl="3"/>
            <a:r>
              <a:rPr lang="en-US" baseline="0" dirty="0" smtClean="0"/>
              <a:t>bedrooms</a:t>
            </a:r>
          </a:p>
          <a:p>
            <a:pPr lvl="1"/>
            <a:endParaRPr lang="en-US" baseline="0" dirty="0" smtClean="0"/>
          </a:p>
          <a:p>
            <a:pPr lvl="1"/>
            <a:r>
              <a:rPr lang="en-US" baseline="0" dirty="0" smtClean="0"/>
              <a:t>Closed Displays (1 to 1 selling)</a:t>
            </a:r>
          </a:p>
          <a:p>
            <a:pPr lvl="2"/>
            <a:r>
              <a:rPr lang="en-US" baseline="0" dirty="0" smtClean="0"/>
              <a:t>See but not touch</a:t>
            </a:r>
          </a:p>
          <a:p>
            <a:pPr lvl="3"/>
            <a:r>
              <a:rPr lang="en-US" baseline="0" dirty="0" smtClean="0"/>
              <a:t>Jewelry &amp; electronics</a:t>
            </a:r>
          </a:p>
          <a:p>
            <a:pPr lvl="3"/>
            <a:r>
              <a:rPr lang="en-US" baseline="0" dirty="0" smtClean="0"/>
              <a:t>Fragile items</a:t>
            </a:r>
          </a:p>
          <a:p>
            <a:pPr lvl="1"/>
            <a:endParaRPr lang="en-US" dirty="0"/>
          </a:p>
          <a:p>
            <a:pPr lvl="1"/>
            <a:r>
              <a:rPr lang="en-US" baseline="0" dirty="0" smtClean="0"/>
              <a:t>Open Displays (DIY</a:t>
            </a:r>
            <a:r>
              <a:rPr lang="en-US" dirty="0" smtClean="0"/>
              <a:t> selling)</a:t>
            </a:r>
            <a:endParaRPr lang="en-US" baseline="0" dirty="0" smtClean="0"/>
          </a:p>
          <a:p>
            <a:pPr lvl="2"/>
            <a:r>
              <a:rPr lang="en-US" dirty="0" smtClean="0"/>
              <a:t>Allows customers to handle product</a:t>
            </a:r>
            <a:endParaRPr lang="en-US" dirty="0"/>
          </a:p>
        </p:txBody>
      </p:sp>
      <p:pic>
        <p:nvPicPr>
          <p:cNvPr id="8194" name="Picture 2" descr="http://ts1.mm.bing.net/th?&amp;id=HN.608052526320650184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275698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se1.mm.bing.net/th?&amp;id=OIP.Mb9a0ae0a8384b527356c687bebb1ababo0&amp;w=203&amp;h=185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97" y="4876800"/>
            <a:ext cx="208005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e1.mm.bing.net/th?&amp;id=OIP.Meee85d8f82b42df79c7056fb71831821o0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8" b="16888"/>
          <a:stretch/>
        </p:blipFill>
        <p:spPr bwMode="auto">
          <a:xfrm>
            <a:off x="6019800" y="2921000"/>
            <a:ext cx="28575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6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Point of Purchase</a:t>
            </a:r>
            <a:r>
              <a:rPr lang="en-US" baseline="0" dirty="0" smtClean="0"/>
              <a:t> Displays (POPs)</a:t>
            </a:r>
          </a:p>
          <a:p>
            <a:pPr lvl="1"/>
            <a:endParaRPr lang="en-US" baseline="0" dirty="0" smtClean="0"/>
          </a:p>
          <a:p>
            <a:pPr lvl="2"/>
            <a:r>
              <a:rPr lang="en-US" baseline="0" dirty="0" smtClean="0"/>
              <a:t>Stand alone structures</a:t>
            </a:r>
          </a:p>
          <a:p>
            <a:pPr lvl="2"/>
            <a:r>
              <a:rPr lang="en-US" baseline="0" dirty="0" smtClean="0"/>
              <a:t>Consumer sales device</a:t>
            </a:r>
          </a:p>
          <a:p>
            <a:pPr lvl="2"/>
            <a:r>
              <a:rPr lang="en-US" baseline="0" dirty="0" smtClean="0"/>
              <a:t>Bold graphics</a:t>
            </a:r>
          </a:p>
          <a:p>
            <a:pPr lvl="2"/>
            <a:r>
              <a:rPr lang="en-US" baseline="0" dirty="0" smtClean="0"/>
              <a:t>Hold, display and dispense product</a:t>
            </a:r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Encourages immediate purchase</a:t>
            </a:r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Temporary</a:t>
            </a:r>
          </a:p>
          <a:p>
            <a:pPr lvl="2"/>
            <a:r>
              <a:rPr lang="en-US" baseline="0" dirty="0" smtClean="0"/>
              <a:t>Semi Permanent</a:t>
            </a:r>
          </a:p>
          <a:p>
            <a:pPr lvl="2"/>
            <a:r>
              <a:rPr lang="en-US" baseline="0" dirty="0" smtClean="0"/>
              <a:t>Permanent</a:t>
            </a:r>
          </a:p>
        </p:txBody>
      </p:sp>
      <p:pic>
        <p:nvPicPr>
          <p:cNvPr id="3" name="Picture 2" descr="http://tse1.mm.bing.net/th?&amp;id=OIP.M0b7102e4e7a4ef04cc24cbb9a5d54681o0&amp;w=158&amp;h=227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1828800" cy="262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se1.mm.bing.net/th?&amp;id=OIP.M632bb8e9ec4bc23a30d11eb3c9199324H0&amp;w=172&amp;h=299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81400"/>
            <a:ext cx="16383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Interactive Kiosks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Free standing full service retail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Immediate product availability</a:t>
            </a:r>
            <a:endParaRPr lang="en-US" dirty="0"/>
          </a:p>
        </p:txBody>
      </p:sp>
      <p:pic>
        <p:nvPicPr>
          <p:cNvPr id="2052" name="Picture 4" descr="http://tse1.mm.bing.net/th?&amp;id=OIP.Meab6d72028e003ba95f0846d81c4a139H0&amp;w=231&amp;h=287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429000"/>
            <a:ext cx="2618213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e1.mm.bing.net/th?&amp;id=OIP.M0bd92a2aa96ec43306da7c35bad1167eo0&amp;w=300&amp;h=253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36688"/>
            <a:ext cx="2857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3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Store Decorations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Seasonal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Bold and colorful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Sets an atmosphere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Encourages</a:t>
            </a:r>
            <a:r>
              <a:rPr lang="en-US" baseline="0" dirty="0" smtClean="0"/>
              <a:t> related holiday purchases</a:t>
            </a:r>
            <a:endParaRPr lang="en-US" dirty="0"/>
          </a:p>
        </p:txBody>
      </p:sp>
      <p:pic>
        <p:nvPicPr>
          <p:cNvPr id="4098" name="Picture 2" descr="http://tse1.mm.bing.net/th?&amp;id=OIP.M81fb9dbcbe4ecfb59cf59469ef93732eo0&amp;w=299&amp;h=187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4610100" cy="288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e1.mm.bing.net/th?&amp;id=OIP.M5474f4403037cce8839e9fca54df8262o0&amp;w=300&amp;h=225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78642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0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18.1</a:t>
            </a:r>
            <a:r>
              <a:rPr lang="en-US" baseline="0" dirty="0" smtClean="0"/>
              <a:t> – Display Features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Main Idea</a:t>
            </a:r>
          </a:p>
          <a:p>
            <a:pPr lvl="2"/>
            <a:r>
              <a:rPr lang="en-US" dirty="0" smtClean="0"/>
              <a:t>Visual merchandising and displays are important promotion strategies to sell products</a:t>
            </a:r>
            <a:r>
              <a:rPr lang="en-US" baseline="0" dirty="0" smtClean="0"/>
              <a:t> and services, attract potential customers, and create a desired business image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8862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“The appearance of buildings and store interiors are </a:t>
            </a:r>
            <a:r>
              <a:rPr lang="en-US" sz="4000" b="1" dirty="0" smtClean="0">
                <a:solidFill>
                  <a:srgbClr val="FF0000"/>
                </a:solidFill>
              </a:rPr>
              <a:t>promotional strategies to sell products </a:t>
            </a:r>
            <a:r>
              <a:rPr lang="en-US" sz="4000" b="1" dirty="0" smtClean="0"/>
              <a:t>and services”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248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18.2 – Artistic</a:t>
            </a:r>
            <a:r>
              <a:rPr lang="en-US" baseline="0" dirty="0" smtClean="0"/>
              <a:t> Design</a:t>
            </a:r>
          </a:p>
          <a:p>
            <a:endParaRPr lang="en-US" baseline="0" dirty="0" smtClean="0"/>
          </a:p>
          <a:p>
            <a:pPr lvl="1"/>
            <a:r>
              <a:rPr lang="en-US" dirty="0" smtClean="0"/>
              <a:t>The Main Idea</a:t>
            </a:r>
          </a:p>
          <a:p>
            <a:pPr lvl="2"/>
            <a:r>
              <a:rPr lang="en-US" dirty="0" smtClean="0"/>
              <a:t>Visual</a:t>
            </a:r>
            <a:r>
              <a:rPr lang="en-US" baseline="0" dirty="0" smtClean="0"/>
              <a:t> merchandisers must know the rules of artistic design to create displays that enhance sales, attract customers, and sustain customers loyalty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886200"/>
            <a:ext cx="8534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/>
              <a:t>“In the retail environment </a:t>
            </a:r>
            <a:r>
              <a:rPr lang="en-US" sz="3800" b="1" dirty="0" smtClean="0">
                <a:solidFill>
                  <a:srgbClr val="FF0000"/>
                </a:solidFill>
              </a:rPr>
              <a:t>a display has about 4 to 6 seconds to attract a customer’s attention, </a:t>
            </a:r>
            <a:r>
              <a:rPr lang="en-US" sz="3800" b="1" dirty="0" smtClean="0"/>
              <a:t>create a desire, and sell  the product</a:t>
            </a:r>
            <a:r>
              <a:rPr lang="en-US" sz="4000" b="1" dirty="0" smtClean="0"/>
              <a:t>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693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 Design and Presentation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Visual</a:t>
            </a:r>
            <a:r>
              <a:rPr lang="en-US" baseline="0" dirty="0" smtClean="0"/>
              <a:t> merchandisers help attract customer and sell products</a:t>
            </a:r>
          </a:p>
          <a:p>
            <a:pPr lvl="1"/>
            <a:endParaRPr lang="en-US" baseline="0" dirty="0" smtClean="0"/>
          </a:p>
          <a:p>
            <a:pPr lvl="1"/>
            <a:r>
              <a:rPr lang="en-US" baseline="0" dirty="0" smtClean="0"/>
              <a:t>Sensitive to individual perceptions</a:t>
            </a:r>
          </a:p>
          <a:p>
            <a:pPr lvl="1"/>
            <a:endParaRPr lang="en-US" baseline="0" dirty="0" smtClean="0"/>
          </a:p>
          <a:p>
            <a:pPr lvl="1"/>
            <a:r>
              <a:rPr lang="en-US" baseline="0" dirty="0" smtClean="0"/>
              <a:t>Appeal to targeted customers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5 steps</a:t>
            </a:r>
            <a:endParaRPr lang="en-US" dirty="0"/>
          </a:p>
        </p:txBody>
      </p:sp>
      <p:pic>
        <p:nvPicPr>
          <p:cNvPr id="6146" name="Picture 2" descr="http://tse1.mm.bing.net/th?&amp;id=OIP.Mcc19264e0aebbd2c302ff1df2ecbaecco0&amp;w=300&amp;h=2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0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Step1: Select Merchandise</a:t>
            </a:r>
            <a:r>
              <a:rPr lang="en-US" baseline="0" dirty="0" smtClean="0"/>
              <a:t> for Display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Determine</a:t>
            </a:r>
            <a:r>
              <a:rPr lang="en-US" baseline="0" dirty="0" smtClean="0"/>
              <a:t> a theme</a:t>
            </a:r>
          </a:p>
          <a:p>
            <a:pPr lvl="2"/>
            <a:r>
              <a:rPr lang="en-US" baseline="0" dirty="0" smtClean="0"/>
              <a:t>Supporting elements</a:t>
            </a:r>
          </a:p>
          <a:p>
            <a:pPr lvl="2"/>
            <a:r>
              <a:rPr lang="en-US" baseline="0" dirty="0" smtClean="0"/>
              <a:t>Visually appealing</a:t>
            </a:r>
          </a:p>
          <a:p>
            <a:pPr lvl="2"/>
            <a:r>
              <a:rPr lang="en-US" baseline="0" dirty="0" smtClean="0"/>
              <a:t>New, popular &amp; best selling</a:t>
            </a:r>
          </a:p>
          <a:p>
            <a:pPr lvl="2"/>
            <a:r>
              <a:rPr lang="en-US" baseline="0" dirty="0" smtClean="0"/>
              <a:t>Appropriate for season</a:t>
            </a:r>
          </a:p>
          <a:p>
            <a:pPr lvl="2"/>
            <a:r>
              <a:rPr lang="en-US" baseline="0" dirty="0" smtClean="0"/>
              <a:t>Target audience</a:t>
            </a:r>
          </a:p>
          <a:p>
            <a:pPr lvl="2"/>
            <a:r>
              <a:rPr lang="en-US" baseline="0" dirty="0" smtClean="0"/>
              <a:t>Geographic location</a:t>
            </a:r>
            <a:endParaRPr lang="en-US" dirty="0"/>
          </a:p>
        </p:txBody>
      </p:sp>
      <p:pic>
        <p:nvPicPr>
          <p:cNvPr id="5122" name="Picture 2" descr="http://tse1.mm.bing.net/th?&amp;id=OIP.M1c28885f38fed896245c212a93d2790fo0&amp;w=300&amp;h=189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49700"/>
            <a:ext cx="459619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0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Step 2 : Select the type</a:t>
            </a:r>
            <a:r>
              <a:rPr lang="en-US" baseline="0" dirty="0" smtClean="0"/>
              <a:t> of Display</a:t>
            </a:r>
          </a:p>
          <a:p>
            <a:pPr lvl="1"/>
            <a:endParaRPr lang="en-US" baseline="0" dirty="0" smtClean="0"/>
          </a:p>
          <a:p>
            <a:pPr lvl="2"/>
            <a:r>
              <a:rPr lang="en-US" dirty="0" smtClean="0"/>
              <a:t>One-item Display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Similar-product</a:t>
            </a:r>
            <a:r>
              <a:rPr lang="en-US" baseline="0" dirty="0" smtClean="0"/>
              <a:t> Display</a:t>
            </a:r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Related-product Display</a:t>
            </a:r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Assortment or Cross-mix Display</a:t>
            </a:r>
          </a:p>
          <a:p>
            <a:pPr lvl="2"/>
            <a:endParaRPr lang="en-US" baseline="0" dirty="0" smtClean="0"/>
          </a:p>
          <a:p>
            <a:pPr lvl="1"/>
            <a:r>
              <a:rPr lang="en-US" dirty="0" smtClean="0"/>
              <a:t>Props – functional and decorative</a:t>
            </a:r>
          </a:p>
          <a:p>
            <a:pPr lvl="2"/>
            <a:r>
              <a:rPr lang="en-US" dirty="0" smtClean="0"/>
              <a:t>Shelves or</a:t>
            </a:r>
            <a:r>
              <a:rPr lang="en-US" baseline="0" dirty="0" smtClean="0"/>
              <a:t> hangers that hold merchandise</a:t>
            </a:r>
          </a:p>
          <a:p>
            <a:pPr lvl="2"/>
            <a:r>
              <a:rPr lang="en-US" baseline="0" dirty="0" smtClean="0"/>
              <a:t>Floor coverings and wall treatments</a:t>
            </a:r>
            <a:endParaRPr lang="en-US" dirty="0"/>
          </a:p>
        </p:txBody>
      </p:sp>
      <p:pic>
        <p:nvPicPr>
          <p:cNvPr id="7170" name="Picture 2" descr="http://tse1.mm.bing.net/th?&amp;id=OIP.M2280eee2f34f619d95172ff1ace0e053o0&amp;w=224&amp;h=299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2413"/>
            <a:ext cx="21336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dn2.hubspot.net/hubfs/366826/jif.jpg?t=145495062143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53" y="2777568"/>
            <a:ext cx="2566851" cy="413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quia.com/files/quia/users/napierd/Fashion/cross-mix_item_displa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142" y="1859107"/>
            <a:ext cx="3968858" cy="29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18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Stet</a:t>
            </a:r>
            <a:r>
              <a:rPr lang="en-US" baseline="0" dirty="0" smtClean="0"/>
              <a:t> 3 : Choose a Setting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Realistic Setting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Semi-realistic</a:t>
            </a:r>
            <a:r>
              <a:rPr lang="en-US" baseline="0" dirty="0" smtClean="0"/>
              <a:t> Setting</a:t>
            </a:r>
          </a:p>
          <a:p>
            <a:pPr lvl="2"/>
            <a:endParaRPr lang="en-US" baseline="0" dirty="0" smtClean="0"/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Abstract Setting</a:t>
            </a:r>
            <a:endParaRPr lang="en-US" dirty="0"/>
          </a:p>
        </p:txBody>
      </p:sp>
      <p:pic>
        <p:nvPicPr>
          <p:cNvPr id="8194" name="Picture 2" descr="Image result for realistic set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0"/>
            <a:ext cx="406923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jasmineherrera.files.wordpress.com/2013/02/window-displays-autumn-2011-l-hsx200.jpe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29" y="1950334"/>
            <a:ext cx="360350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realistic merchandise display setting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realistic merchandise display setting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realistic merchandise display settings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4" name="Picture 12" descr="https://cuuukie.files.wordpress.com/2013/02/img_3983.jpg?w=62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62971"/>
            <a:ext cx="4339133" cy="28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8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Step 4</a:t>
            </a:r>
            <a:r>
              <a:rPr lang="en-US" baseline="0" dirty="0" smtClean="0"/>
              <a:t> : Manipulate the Artistic Elements</a:t>
            </a:r>
          </a:p>
          <a:p>
            <a:pPr lvl="2"/>
            <a:r>
              <a:rPr lang="en-US" dirty="0" smtClean="0"/>
              <a:t>Line</a:t>
            </a:r>
          </a:p>
          <a:p>
            <a:pPr lvl="3"/>
            <a:r>
              <a:rPr lang="en-US" dirty="0" smtClean="0"/>
              <a:t>Straight lines – stiffness and control</a:t>
            </a:r>
          </a:p>
          <a:p>
            <a:pPr lvl="3"/>
            <a:r>
              <a:rPr lang="en-US" dirty="0" smtClean="0"/>
              <a:t>Curving Lines – freedom and movement</a:t>
            </a:r>
          </a:p>
          <a:p>
            <a:pPr lvl="3"/>
            <a:r>
              <a:rPr lang="en-US" dirty="0" smtClean="0"/>
              <a:t>Diagonal Lines – action</a:t>
            </a:r>
          </a:p>
          <a:p>
            <a:pPr lvl="3"/>
            <a:r>
              <a:rPr lang="en-US" dirty="0" smtClean="0"/>
              <a:t>Vertical Lines – height and dignity</a:t>
            </a:r>
          </a:p>
          <a:p>
            <a:pPr lvl="3"/>
            <a:r>
              <a:rPr lang="en-US" dirty="0" smtClean="0"/>
              <a:t>Horizontal Lines – convey confidence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99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</a:t>
            </a:r>
          </a:p>
          <a:p>
            <a:pPr lvl="3"/>
            <a:r>
              <a:rPr lang="en-US" dirty="0" smtClean="0"/>
              <a:t>Color Wheel – relationships among colors</a:t>
            </a:r>
          </a:p>
          <a:p>
            <a:pPr lvl="3"/>
            <a:r>
              <a:rPr lang="en-US" dirty="0" smtClean="0"/>
              <a:t>Complementary – opposite of each other and create a high contrast</a:t>
            </a:r>
          </a:p>
          <a:p>
            <a:pPr lvl="3"/>
            <a:r>
              <a:rPr lang="en-US" dirty="0" smtClean="0"/>
              <a:t>Adjacent (analogous colors)- located next to each other on the color wheel and are the same undertones </a:t>
            </a:r>
          </a:p>
          <a:p>
            <a:pPr lvl="3"/>
            <a:r>
              <a:rPr lang="en-US" dirty="0" smtClean="0"/>
              <a:t>Triadic – involve 3 colors equally spaced on the color wheel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191964" cy="269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298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Shape</a:t>
            </a:r>
          </a:p>
          <a:p>
            <a:pPr lvl="2"/>
            <a:r>
              <a:rPr lang="en-US" dirty="0" smtClean="0"/>
              <a:t>Physical appearance or outline – squares, cubes, circles, &amp; triangles</a:t>
            </a:r>
            <a:endParaRPr lang="en-US" dirty="0"/>
          </a:p>
          <a:p>
            <a:pPr lvl="1"/>
            <a:r>
              <a:rPr lang="en-US" dirty="0"/>
              <a:t>Mass </a:t>
            </a:r>
            <a:r>
              <a:rPr lang="en-US" dirty="0" smtClean="0"/>
              <a:t>displays</a:t>
            </a:r>
          </a:p>
          <a:p>
            <a:pPr lvl="2"/>
            <a:r>
              <a:rPr lang="en-US" dirty="0" smtClean="0"/>
              <a:t>Have little or no distinct shape</a:t>
            </a:r>
            <a:endParaRPr lang="en-US" dirty="0"/>
          </a:p>
          <a:p>
            <a:pPr lvl="1"/>
            <a:r>
              <a:rPr lang="en-US" dirty="0" smtClean="0"/>
              <a:t>Direction</a:t>
            </a:r>
          </a:p>
          <a:p>
            <a:pPr lvl="3"/>
            <a:r>
              <a:rPr lang="en-US" dirty="0" smtClean="0"/>
              <a:t>Created by using techniques such as color repetition, and lighting patterns</a:t>
            </a:r>
            <a:endParaRPr lang="en-US" dirty="0"/>
          </a:p>
          <a:p>
            <a:pPr lvl="3"/>
            <a:r>
              <a:rPr lang="en-US" dirty="0"/>
              <a:t>Focal </a:t>
            </a:r>
            <a:r>
              <a:rPr lang="en-US" dirty="0" smtClean="0"/>
              <a:t>point </a:t>
            </a:r>
          </a:p>
          <a:p>
            <a:pPr lvl="4"/>
            <a:r>
              <a:rPr lang="en-US" dirty="0" smtClean="0"/>
              <a:t>An area that attracts the attention first</a:t>
            </a:r>
            <a:endParaRPr lang="en-US" dirty="0"/>
          </a:p>
          <a:p>
            <a:pPr lvl="2"/>
            <a:r>
              <a:rPr lang="en-US" dirty="0" smtClean="0"/>
              <a:t>Texture</a:t>
            </a:r>
          </a:p>
          <a:p>
            <a:pPr lvl="3"/>
            <a:r>
              <a:rPr lang="en-US" dirty="0" smtClean="0"/>
              <a:t>The look of the surfaces in a display</a:t>
            </a:r>
            <a:endParaRPr lang="en-US" dirty="0"/>
          </a:p>
          <a:p>
            <a:pPr lvl="2"/>
            <a:r>
              <a:rPr lang="en-US" dirty="0" smtClean="0"/>
              <a:t>Proportion</a:t>
            </a:r>
          </a:p>
          <a:p>
            <a:pPr lvl="3"/>
            <a:r>
              <a:rPr lang="en-US" dirty="0" smtClean="0"/>
              <a:t>Relationship between and among objects in a display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66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Balance</a:t>
            </a:r>
          </a:p>
          <a:p>
            <a:pPr lvl="3"/>
            <a:r>
              <a:rPr lang="en-US" dirty="0"/>
              <a:t>Formal balance – small items with small items</a:t>
            </a:r>
          </a:p>
          <a:p>
            <a:pPr lvl="3"/>
            <a:r>
              <a:rPr lang="en-US" dirty="0"/>
              <a:t>Informal balance – designers place several small items with one large item within the display</a:t>
            </a:r>
          </a:p>
          <a:p>
            <a:pPr lvl="1"/>
            <a:r>
              <a:rPr lang="en-US" dirty="0"/>
              <a:t>Motion </a:t>
            </a:r>
          </a:p>
          <a:p>
            <a:pPr lvl="3"/>
            <a:r>
              <a:rPr lang="en-US" dirty="0"/>
              <a:t>Should be used sparely but it can be achieved a lot of different ways</a:t>
            </a:r>
          </a:p>
          <a:p>
            <a:pPr lvl="1"/>
            <a:r>
              <a:rPr lang="en-US" dirty="0"/>
              <a:t>Lighting</a:t>
            </a:r>
          </a:p>
          <a:p>
            <a:pPr lvl="3"/>
            <a:r>
              <a:rPr lang="en-US" dirty="0"/>
              <a:t>Display lighting should be 2 to 5 times stronger than the general lighting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23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Step 5 : Evaluate</a:t>
            </a:r>
            <a:r>
              <a:rPr lang="en-US" baseline="0" dirty="0" smtClean="0"/>
              <a:t> the Completed Display</a:t>
            </a:r>
          </a:p>
          <a:p>
            <a:pPr lvl="1"/>
            <a:endParaRPr lang="en-US" baseline="0" dirty="0" smtClean="0"/>
          </a:p>
          <a:p>
            <a:pPr lvl="2"/>
            <a:r>
              <a:rPr lang="en-US" dirty="0" smtClean="0"/>
              <a:t>Does</a:t>
            </a:r>
            <a:r>
              <a:rPr lang="en-US" baseline="0" dirty="0" smtClean="0"/>
              <a:t> the display enhance the stores image?</a:t>
            </a:r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Does it promote the product in the best possible way?</a:t>
            </a:r>
            <a:endParaRPr lang="en-US" dirty="0" smtClean="0"/>
          </a:p>
          <a:p>
            <a:pPr lvl="2"/>
            <a:endParaRPr lang="en-US" baseline="0" dirty="0"/>
          </a:p>
          <a:p>
            <a:pPr lvl="2"/>
            <a:r>
              <a:rPr lang="en-US" dirty="0" smtClean="0"/>
              <a:t>Was the theme creatively applied?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Was the result pleasing?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baseline="0" dirty="0" smtClean="0"/>
          </a:p>
        </p:txBody>
      </p:sp>
      <p:sp>
        <p:nvSpPr>
          <p:cNvPr id="3" name="AutoShape 2" descr="Image result for evaluati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evaluating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Image result for evalu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28384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6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merchandising and Display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Visual merchandising</a:t>
            </a:r>
          </a:p>
          <a:p>
            <a:pPr lvl="2"/>
            <a:r>
              <a:rPr lang="en-US" dirty="0" smtClean="0"/>
              <a:t>Coordinates all of the physical elements in a place of business to project an image to customers</a:t>
            </a:r>
          </a:p>
          <a:p>
            <a:pPr lvl="3"/>
            <a:r>
              <a:rPr lang="en-US" dirty="0" smtClean="0"/>
              <a:t>Attracts customers</a:t>
            </a:r>
          </a:p>
          <a:p>
            <a:pPr lvl="3"/>
            <a:r>
              <a:rPr lang="en-US" dirty="0" smtClean="0"/>
              <a:t>Creates an image</a:t>
            </a:r>
          </a:p>
          <a:p>
            <a:pPr lvl="3"/>
            <a:r>
              <a:rPr lang="en-US" dirty="0" smtClean="0"/>
              <a:t>Promotes</a:t>
            </a:r>
            <a:r>
              <a:rPr lang="en-US" baseline="0" dirty="0" smtClean="0"/>
              <a:t> interest in product/service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Display</a:t>
            </a:r>
          </a:p>
          <a:p>
            <a:pPr lvl="2"/>
            <a:r>
              <a:rPr lang="en-US" dirty="0" smtClean="0"/>
              <a:t>Refers to the visual and artistic aspects</a:t>
            </a:r>
            <a:r>
              <a:rPr lang="en-US" baseline="0" dirty="0" smtClean="0"/>
              <a:t> of presenting a product to a target market to encourage a purchase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Display Maintenance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Restock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Folded and arranged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Fix damaged</a:t>
            </a:r>
            <a:r>
              <a:rPr lang="en-US" baseline="0" dirty="0" smtClean="0"/>
              <a:t> prop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Clean</a:t>
            </a:r>
            <a:endParaRPr lang="en-US" dirty="0"/>
          </a:p>
        </p:txBody>
      </p:sp>
      <p:pic>
        <p:nvPicPr>
          <p:cNvPr id="11266" name="Picture 2" descr="http://www.retailhellunderground.com/.a/6a00e54f10a0988834014e860d081d970d-p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46482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5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</a:t>
            </a:r>
            <a:r>
              <a:rPr lang="en-US" baseline="0" dirty="0" smtClean="0"/>
              <a:t> Role of Visual Merchandisers</a:t>
            </a:r>
          </a:p>
          <a:p>
            <a:pPr lvl="2"/>
            <a:r>
              <a:rPr lang="en-US" dirty="0" smtClean="0"/>
              <a:t>Responsible for the total merchandise</a:t>
            </a:r>
            <a:r>
              <a:rPr lang="en-US" baseline="0" dirty="0" smtClean="0"/>
              <a:t> presentation that builds business and brand image</a:t>
            </a:r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Design, create, and maintain the design element of the building and display.</a:t>
            </a:r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They promote a business’s image and sales</a:t>
            </a:r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To attract customers and keep them coming back</a:t>
            </a:r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An inviting and engaging selling space</a:t>
            </a:r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Consider 4 elements as key to achieving these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Storefront</a:t>
            </a:r>
          </a:p>
          <a:p>
            <a:pPr lvl="2"/>
            <a:r>
              <a:rPr lang="en-US" dirty="0" smtClean="0"/>
              <a:t>The exterior of the business</a:t>
            </a:r>
          </a:p>
          <a:p>
            <a:pPr lvl="3"/>
            <a:r>
              <a:rPr lang="en-US" baseline="0" dirty="0" smtClean="0"/>
              <a:t>Outdoor lighting</a:t>
            </a:r>
          </a:p>
          <a:p>
            <a:pPr lvl="3"/>
            <a:r>
              <a:rPr lang="en-US" baseline="0" dirty="0" smtClean="0"/>
              <a:t>Landscaping</a:t>
            </a:r>
          </a:p>
          <a:p>
            <a:pPr lvl="3"/>
            <a:r>
              <a:rPr lang="en-US" baseline="0" dirty="0" smtClean="0"/>
              <a:t>Banners</a:t>
            </a:r>
          </a:p>
          <a:p>
            <a:pPr lvl="3"/>
            <a:r>
              <a:rPr lang="en-US" baseline="0" dirty="0" smtClean="0"/>
              <a:t>Awnings</a:t>
            </a:r>
          </a:p>
          <a:p>
            <a:pPr lvl="3"/>
            <a:endParaRPr lang="en-US" baseline="0" dirty="0" smtClean="0"/>
          </a:p>
          <a:p>
            <a:pPr lvl="2"/>
            <a:endParaRPr lang="en-US" baseline="0" dirty="0" smtClean="0"/>
          </a:p>
          <a:p>
            <a:pPr lvl="2"/>
            <a:endParaRPr lang="en-US" baseline="0" dirty="0" smtClean="0"/>
          </a:p>
          <a:p>
            <a:pPr lvl="2"/>
            <a:endParaRPr lang="en-US" baseline="0" dirty="0" smtClean="0"/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Unique storefronts build brand identity</a:t>
            </a:r>
          </a:p>
          <a:p>
            <a:pPr lvl="2"/>
            <a:r>
              <a:rPr lang="en-US" baseline="0" dirty="0" smtClean="0"/>
              <a:t>Sets a business off from its competitors and surrounding stores</a:t>
            </a:r>
          </a:p>
          <a:p>
            <a:pPr lvl="2"/>
            <a:endParaRPr lang="en-US" baseline="0" dirty="0" smtClean="0"/>
          </a:p>
          <a:p>
            <a:pPr marL="6858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 descr="http://ts1.mm.bing.net/th?&amp;id=HN.60798953202994680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1.mm.bing.net/th?&amp;id=HN.607988879201011053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505" y="336701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1.mm.bing.net/th?&amp;id=HN.608042046604052884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343276"/>
            <a:ext cx="2857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Signs</a:t>
            </a:r>
          </a:p>
          <a:p>
            <a:pPr lvl="2"/>
            <a:r>
              <a:rPr lang="en-US" dirty="0" smtClean="0"/>
              <a:t>Designed to attract attention and brand identity</a:t>
            </a:r>
          </a:p>
          <a:p>
            <a:pPr lvl="2"/>
            <a:r>
              <a:rPr lang="en-US" dirty="0" smtClean="0"/>
              <a:t>Should be original and easily recognizable</a:t>
            </a:r>
          </a:p>
          <a:p>
            <a:pPr lvl="2"/>
            <a:r>
              <a:rPr lang="en-US" dirty="0" smtClean="0"/>
              <a:t>Name,</a:t>
            </a:r>
            <a:r>
              <a:rPr lang="en-US" baseline="0" dirty="0" smtClean="0"/>
              <a:t> Letters, Logo, Materials and Colors</a:t>
            </a: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2050" name="Picture 2" descr="http://ts1.mm.bing.net/th?&amp;id=HN.607991941510596517&amp;w=313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92" y="3124200"/>
            <a:ext cx="414420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1.mm.bing.net/th?&amp;id=HN.608019631158329861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41275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Marquee</a:t>
            </a:r>
          </a:p>
          <a:p>
            <a:pPr lvl="2"/>
            <a:r>
              <a:rPr lang="en-US" dirty="0" smtClean="0"/>
              <a:t>A canopy that extends over a store’s entrance</a:t>
            </a:r>
          </a:p>
          <a:p>
            <a:pPr lvl="2"/>
            <a:r>
              <a:rPr lang="en-US" dirty="0" smtClean="0"/>
              <a:t>Highly</a:t>
            </a:r>
            <a:r>
              <a:rPr lang="en-US" baseline="0" dirty="0" smtClean="0"/>
              <a:t> visible space used for advertising</a:t>
            </a:r>
          </a:p>
          <a:p>
            <a:pPr lvl="2"/>
            <a:r>
              <a:rPr lang="en-US" baseline="0" dirty="0" smtClean="0"/>
              <a:t>Shows:</a:t>
            </a:r>
          </a:p>
          <a:p>
            <a:pPr lvl="2"/>
            <a:r>
              <a:rPr lang="en-US" baseline="0" dirty="0" smtClean="0"/>
              <a:t>Store name</a:t>
            </a:r>
          </a:p>
          <a:p>
            <a:pPr lvl="2"/>
            <a:r>
              <a:rPr lang="en-US" baseline="0" dirty="0" smtClean="0"/>
              <a:t>Key products</a:t>
            </a:r>
          </a:p>
          <a:p>
            <a:pPr lvl="2"/>
            <a:r>
              <a:rPr lang="en-US" baseline="0" dirty="0" smtClean="0"/>
              <a:t>Hours of operation</a:t>
            </a:r>
          </a:p>
          <a:p>
            <a:pPr lvl="2"/>
            <a:r>
              <a:rPr lang="en-US" baseline="0" dirty="0" smtClean="0"/>
              <a:t>Phone number and website</a:t>
            </a: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3074" name="Picture 2" descr="http://ts1.mm.bing.net/th?&amp;id=HN.607991018097282617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1.mm.bing.net/th?&amp;id=HN.608004568712872689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133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bjpq4m8xws63.cloudfront.net/gallery/image/funny-blockbuster-sig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3"/>
          <a:stretch/>
        </p:blipFill>
        <p:spPr bwMode="auto">
          <a:xfrm>
            <a:off x="3581400" y="4422098"/>
            <a:ext cx="3810000" cy="230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1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Entrances</a:t>
            </a:r>
          </a:p>
          <a:p>
            <a:pPr lvl="2"/>
            <a:r>
              <a:rPr lang="en-US" dirty="0" smtClean="0"/>
              <a:t>Designed with customer convenience and store security in mind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Should have two entrances</a:t>
            </a:r>
          </a:p>
          <a:p>
            <a:pPr lvl="3"/>
            <a:r>
              <a:rPr lang="en-US" dirty="0" smtClean="0"/>
              <a:t>One for walk ins and the other from</a:t>
            </a:r>
          </a:p>
          <a:p>
            <a:pPr marL="896112" lvl="3" indent="0">
              <a:buNone/>
            </a:pPr>
            <a:r>
              <a:rPr lang="en-US" baseline="0" dirty="0"/>
              <a:t>	</a:t>
            </a:r>
            <a:r>
              <a:rPr lang="en-US" baseline="0" dirty="0" smtClean="0"/>
              <a:t> the parking lot</a:t>
            </a:r>
            <a:endParaRPr lang="en-US" dirty="0" smtClean="0"/>
          </a:p>
          <a:p>
            <a:pPr lvl="2"/>
            <a:r>
              <a:rPr lang="en-US" dirty="0" smtClean="0"/>
              <a:t>Projects an image</a:t>
            </a:r>
          </a:p>
          <a:p>
            <a:pPr lvl="3"/>
            <a:r>
              <a:rPr lang="en-US" dirty="0" smtClean="0"/>
              <a:t>Electric doors = self serve</a:t>
            </a:r>
          </a:p>
          <a:p>
            <a:pPr lvl="3"/>
            <a:r>
              <a:rPr lang="en-US" dirty="0" smtClean="0"/>
              <a:t>Fancy = full service</a:t>
            </a:r>
          </a:p>
        </p:txBody>
      </p:sp>
      <p:pic>
        <p:nvPicPr>
          <p:cNvPr id="4098" name="Picture 2" descr="http://ts1.mm.bing.net/th?&amp;id=HN.608041247737711553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3.mm.bing.net/th?id=HN.608002300980494537&amp;w=202&amp;h=164&amp;c=7&amp;rs=1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29125"/>
            <a:ext cx="19240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9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Window</a:t>
            </a:r>
            <a:r>
              <a:rPr lang="en-US" baseline="0" dirty="0" smtClean="0"/>
              <a:t> Displays</a:t>
            </a:r>
          </a:p>
          <a:p>
            <a:pPr lvl="3"/>
            <a:r>
              <a:rPr lang="en-US" dirty="0" smtClean="0"/>
              <a:t>Very useful for visual merchandising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Attract prospects</a:t>
            </a:r>
          </a:p>
          <a:p>
            <a:pPr lvl="3"/>
            <a:r>
              <a:rPr lang="en-US" dirty="0" smtClean="0"/>
              <a:t>Create excitement for product on supply</a:t>
            </a:r>
          </a:p>
          <a:p>
            <a:pPr lvl="3"/>
            <a:r>
              <a:rPr lang="en-US" dirty="0" smtClean="0"/>
              <a:t>“window shopping”</a:t>
            </a:r>
            <a:endParaRPr lang="en-US" dirty="0"/>
          </a:p>
        </p:txBody>
      </p:sp>
      <p:pic>
        <p:nvPicPr>
          <p:cNvPr id="1026" name="Picture 2" descr="http://ts1.mm.bing.net/th?&amp;id=HN.607987814049580972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28479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1.mm.bing.net/th?&amp;id=HN.608040646443926796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6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6709</TotalTime>
  <Words>1451</Words>
  <Application>Microsoft Office PowerPoint</Application>
  <PresentationFormat>On-screen Show (4:3)</PresentationFormat>
  <Paragraphs>323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Century Gothic</vt:lpstr>
      <vt:lpstr>Wingdings 2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Wyss, Shawn</dc:creator>
  <cp:lastModifiedBy>Scott Hingle</cp:lastModifiedBy>
  <cp:revision>69</cp:revision>
  <cp:lastPrinted>2016-02-17T13:28:07Z</cp:lastPrinted>
  <dcterms:created xsi:type="dcterms:W3CDTF">2014-05-07T17:13:42Z</dcterms:created>
  <dcterms:modified xsi:type="dcterms:W3CDTF">2018-04-20T17:40:55Z</dcterms:modified>
</cp:coreProperties>
</file>