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4" r:id="rId4"/>
    <p:sldId id="292" r:id="rId5"/>
    <p:sldId id="319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22" r:id="rId15"/>
    <p:sldId id="321" r:id="rId16"/>
    <p:sldId id="301" r:id="rId17"/>
    <p:sldId id="323" r:id="rId18"/>
    <p:sldId id="324" r:id="rId19"/>
    <p:sldId id="302" r:id="rId20"/>
    <p:sldId id="326" r:id="rId21"/>
    <p:sldId id="258" r:id="rId22"/>
    <p:sldId id="307" r:id="rId23"/>
    <p:sldId id="327" r:id="rId24"/>
    <p:sldId id="308" r:id="rId25"/>
    <p:sldId id="309" r:id="rId26"/>
    <p:sldId id="310" r:id="rId27"/>
    <p:sldId id="311" r:id="rId28"/>
    <p:sldId id="312" r:id="rId29"/>
    <p:sldId id="313" r:id="rId30"/>
    <p:sldId id="329" r:id="rId31"/>
    <p:sldId id="314" r:id="rId32"/>
    <p:sldId id="330" r:id="rId33"/>
    <p:sldId id="315" r:id="rId34"/>
    <p:sldId id="331" r:id="rId35"/>
    <p:sldId id="316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4C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79" autoAdjust="0"/>
  </p:normalViewPr>
  <p:slideViewPr>
    <p:cSldViewPr>
      <p:cViewPr varScale="1">
        <p:scale>
          <a:sx n="89" d="100"/>
          <a:sy n="89" d="100"/>
        </p:scale>
        <p:origin x="68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9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D2195-D643-45BB-943C-58680DB66A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70C7B8-EDA4-400B-9A5A-F0B95546658A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Promotional Activities</a:t>
          </a:r>
          <a:endParaRPr lang="en-US" sz="1400" b="1" dirty="0">
            <a:solidFill>
              <a:schemeClr val="tx1"/>
            </a:solidFill>
          </a:endParaRPr>
        </a:p>
      </dgm:t>
    </dgm:pt>
    <dgm:pt modelId="{904891FC-5559-468F-A76E-461B06D1D593}" type="parTrans" cxnId="{25B5F460-CA8E-4831-B33F-4828752ECE1A}">
      <dgm:prSet/>
      <dgm:spPr/>
      <dgm:t>
        <a:bodyPr/>
        <a:lstStyle/>
        <a:p>
          <a:endParaRPr lang="en-US"/>
        </a:p>
      </dgm:t>
    </dgm:pt>
    <dgm:pt modelId="{0D4AB3E8-C177-4175-A37B-E3F77B59F384}" type="sibTrans" cxnId="{25B5F460-CA8E-4831-B33F-4828752ECE1A}">
      <dgm:prSet/>
      <dgm:spPr/>
      <dgm:t>
        <a:bodyPr/>
        <a:lstStyle/>
        <a:p>
          <a:endParaRPr lang="en-US"/>
        </a:p>
      </dgm:t>
    </dgm:pt>
    <dgm:pt modelId="{8CF08AC1-C0CC-44B2-96BF-7314B32FF7C7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Realistic</a:t>
          </a:r>
          <a:endParaRPr lang="en-US" sz="1400" b="1" dirty="0">
            <a:solidFill>
              <a:schemeClr val="tx1"/>
            </a:solidFill>
          </a:endParaRPr>
        </a:p>
      </dgm:t>
    </dgm:pt>
    <dgm:pt modelId="{59BD9905-EF1F-48D5-BDA1-D5E570349E08}" type="parTrans" cxnId="{4F4F14D5-AC74-4A7B-91F0-4D540B777C7E}">
      <dgm:prSet/>
      <dgm:spPr/>
      <dgm:t>
        <a:bodyPr/>
        <a:lstStyle/>
        <a:p>
          <a:endParaRPr lang="en-US"/>
        </a:p>
      </dgm:t>
    </dgm:pt>
    <dgm:pt modelId="{E3BC9643-4697-4C3F-8FFB-C75E61937773}" type="sibTrans" cxnId="{4F4F14D5-AC74-4A7B-91F0-4D540B777C7E}">
      <dgm:prSet/>
      <dgm:spPr/>
      <dgm:t>
        <a:bodyPr/>
        <a:lstStyle/>
        <a:p>
          <a:endParaRPr lang="en-US"/>
        </a:p>
      </dgm:t>
    </dgm:pt>
    <dgm:pt modelId="{E428BF5C-D4C6-4A7C-A77A-2E2AD300A00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Coordinated</a:t>
          </a:r>
          <a:endParaRPr lang="en-US" b="1" dirty="0">
            <a:solidFill>
              <a:schemeClr val="tx1"/>
            </a:solidFill>
          </a:endParaRPr>
        </a:p>
      </dgm:t>
    </dgm:pt>
    <dgm:pt modelId="{705C4D84-59C8-4B11-BE38-1E9012393292}" type="parTrans" cxnId="{252601A9-5471-4700-8ABA-0E0F2A9BAEBA}">
      <dgm:prSet/>
      <dgm:spPr/>
      <dgm:t>
        <a:bodyPr/>
        <a:lstStyle/>
        <a:p>
          <a:endParaRPr lang="en-US"/>
        </a:p>
      </dgm:t>
    </dgm:pt>
    <dgm:pt modelId="{29042E7C-416C-4E9B-AB79-9472EE75F6CE}" type="sibTrans" cxnId="{252601A9-5471-4700-8ABA-0E0F2A9BAEBA}">
      <dgm:prSet/>
      <dgm:spPr/>
      <dgm:t>
        <a:bodyPr/>
        <a:lstStyle/>
        <a:p>
          <a:endParaRPr lang="en-US"/>
        </a:p>
      </dgm:t>
    </dgm:pt>
    <dgm:pt modelId="{2C71431E-CF03-4295-BF11-96594B278ED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Complement each other</a:t>
          </a:r>
          <a:endParaRPr lang="en-US" b="1" dirty="0">
            <a:solidFill>
              <a:schemeClr val="tx1"/>
            </a:solidFill>
          </a:endParaRPr>
        </a:p>
      </dgm:t>
    </dgm:pt>
    <dgm:pt modelId="{068C5CCA-C1FD-456D-B1DD-4E1CD400DB9D}" type="parTrans" cxnId="{F7070BDE-1D0E-4EA7-BCD5-35A24BBEE95D}">
      <dgm:prSet/>
      <dgm:spPr/>
      <dgm:t>
        <a:bodyPr/>
        <a:lstStyle/>
        <a:p>
          <a:endParaRPr lang="en-US"/>
        </a:p>
      </dgm:t>
    </dgm:pt>
    <dgm:pt modelId="{CD23E4B1-FC5B-4CDB-B36C-340E71B706D5}" type="sibTrans" cxnId="{F7070BDE-1D0E-4EA7-BCD5-35A24BBEE95D}">
      <dgm:prSet/>
      <dgm:spPr/>
      <dgm:t>
        <a:bodyPr/>
        <a:lstStyle/>
        <a:p>
          <a:endParaRPr lang="en-US"/>
        </a:p>
      </dgm:t>
    </dgm:pt>
    <dgm:pt modelId="{83EED477-F2FA-4EC1-80D8-71866D17038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Build awareness</a:t>
          </a:r>
          <a:endParaRPr lang="en-US" b="1" dirty="0">
            <a:solidFill>
              <a:schemeClr val="tx1"/>
            </a:solidFill>
          </a:endParaRPr>
        </a:p>
      </dgm:t>
    </dgm:pt>
    <dgm:pt modelId="{B8831D11-AACF-46CB-B5D7-F4DF9D71EA00}" type="parTrans" cxnId="{3AB716F8-4321-48B0-8B23-A2D42D8E6042}">
      <dgm:prSet/>
      <dgm:spPr/>
      <dgm:t>
        <a:bodyPr/>
        <a:lstStyle/>
        <a:p>
          <a:endParaRPr lang="en-US"/>
        </a:p>
      </dgm:t>
    </dgm:pt>
    <dgm:pt modelId="{324FE585-791F-4BB9-8E93-F9D68A98C643}" type="sibTrans" cxnId="{3AB716F8-4321-48B0-8B23-A2D42D8E6042}">
      <dgm:prSet/>
      <dgm:spPr/>
      <dgm:t>
        <a:bodyPr/>
        <a:lstStyle/>
        <a:p>
          <a:endParaRPr lang="en-US"/>
        </a:p>
      </dgm:t>
    </dgm:pt>
    <dgm:pt modelId="{D49EB312-4C7D-4A78-AF6D-A9C6D946259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Reach the target market</a:t>
          </a:r>
          <a:endParaRPr lang="en-US" b="1" dirty="0">
            <a:solidFill>
              <a:schemeClr val="tx1"/>
            </a:solidFill>
          </a:endParaRPr>
        </a:p>
      </dgm:t>
    </dgm:pt>
    <dgm:pt modelId="{8A5F0EF9-BC0D-412F-B29E-CAA9976688AF}" type="parTrans" cxnId="{1B666E83-1D58-41FF-9E08-D630E9621F41}">
      <dgm:prSet/>
      <dgm:spPr/>
      <dgm:t>
        <a:bodyPr/>
        <a:lstStyle/>
        <a:p>
          <a:endParaRPr lang="en-US"/>
        </a:p>
      </dgm:t>
    </dgm:pt>
    <dgm:pt modelId="{F2E14112-8B9C-4D89-BD42-36882F8778AC}" type="sibTrans" cxnId="{1B666E83-1D58-41FF-9E08-D630E9621F41}">
      <dgm:prSet/>
      <dgm:spPr/>
      <dgm:t>
        <a:bodyPr/>
        <a:lstStyle/>
        <a:p>
          <a:endParaRPr lang="en-US"/>
        </a:p>
      </dgm:t>
    </dgm:pt>
    <dgm:pt modelId="{E520D009-AD22-47AD-8D3E-ABAC5E423E0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Create sales</a:t>
          </a:r>
          <a:endParaRPr lang="en-US" b="1" dirty="0">
            <a:solidFill>
              <a:schemeClr val="tx1"/>
            </a:solidFill>
          </a:endParaRPr>
        </a:p>
      </dgm:t>
    </dgm:pt>
    <dgm:pt modelId="{D5AC6C17-1B9D-466E-9858-50DA2A521151}" type="parTrans" cxnId="{C814ADF6-04FC-4EAB-81FF-8912C4437DB3}">
      <dgm:prSet/>
      <dgm:spPr/>
      <dgm:t>
        <a:bodyPr/>
        <a:lstStyle/>
        <a:p>
          <a:endParaRPr lang="en-US"/>
        </a:p>
      </dgm:t>
    </dgm:pt>
    <dgm:pt modelId="{F6E26A46-DFE9-4CD2-B4AC-EB6731440468}" type="sibTrans" cxnId="{C814ADF6-04FC-4EAB-81FF-8912C4437DB3}">
      <dgm:prSet/>
      <dgm:spPr/>
      <dgm:t>
        <a:bodyPr/>
        <a:lstStyle/>
        <a:p>
          <a:endParaRPr lang="en-US"/>
        </a:p>
      </dgm:t>
    </dgm:pt>
    <dgm:pt modelId="{AA4B29FA-07D5-4681-9B10-AC72EF8626E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Measured for results</a:t>
          </a:r>
          <a:endParaRPr lang="en-US" b="1" dirty="0">
            <a:solidFill>
              <a:schemeClr val="tx1"/>
            </a:solidFill>
          </a:endParaRPr>
        </a:p>
      </dgm:t>
    </dgm:pt>
    <dgm:pt modelId="{B9826EFE-030A-42EE-A01C-BB60CF529878}" type="parTrans" cxnId="{5EF42452-A24E-4B12-AA81-6355BCF98DBC}">
      <dgm:prSet/>
      <dgm:spPr/>
      <dgm:t>
        <a:bodyPr/>
        <a:lstStyle/>
        <a:p>
          <a:endParaRPr lang="en-US"/>
        </a:p>
      </dgm:t>
    </dgm:pt>
    <dgm:pt modelId="{97F4EC40-C97A-47DD-90D5-8CCF65383A35}" type="sibTrans" cxnId="{5EF42452-A24E-4B12-AA81-6355BCF98DBC}">
      <dgm:prSet/>
      <dgm:spPr/>
      <dgm:t>
        <a:bodyPr/>
        <a:lstStyle/>
        <a:p>
          <a:endParaRPr lang="en-US"/>
        </a:p>
      </dgm:t>
    </dgm:pt>
    <dgm:pt modelId="{1ADA08B4-9D21-48BC-BD66-B474FA82E5D3}" type="pres">
      <dgm:prSet presAssocID="{1C8D2195-D643-45BB-943C-58680DB66A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C6FDBF-19A2-4DD3-8BF9-7D4113DE2786}" type="pres">
      <dgm:prSet presAssocID="{BE70C7B8-EDA4-400B-9A5A-F0B95546658A}" presName="hierRoot1" presStyleCnt="0">
        <dgm:presLayoutVars>
          <dgm:hierBranch val="init"/>
        </dgm:presLayoutVars>
      </dgm:prSet>
      <dgm:spPr/>
    </dgm:pt>
    <dgm:pt modelId="{62D1EC3F-ED29-45D7-B7DB-D356EE8F4DCE}" type="pres">
      <dgm:prSet presAssocID="{BE70C7B8-EDA4-400B-9A5A-F0B95546658A}" presName="rootComposite1" presStyleCnt="0"/>
      <dgm:spPr/>
    </dgm:pt>
    <dgm:pt modelId="{50D7EE02-D370-44C2-9864-ED39CF95D37E}" type="pres">
      <dgm:prSet presAssocID="{BE70C7B8-EDA4-400B-9A5A-F0B95546658A}" presName="rootText1" presStyleLbl="node0" presStyleIdx="0" presStyleCnt="1" custScaleX="318291" custScaleY="1279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6B8DF3-669C-41F3-BB53-60664564B4DF}" type="pres">
      <dgm:prSet presAssocID="{BE70C7B8-EDA4-400B-9A5A-F0B95546658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797A535-3217-49B6-920F-27570D87A74C}" type="pres">
      <dgm:prSet presAssocID="{BE70C7B8-EDA4-400B-9A5A-F0B95546658A}" presName="hierChild2" presStyleCnt="0"/>
      <dgm:spPr/>
    </dgm:pt>
    <dgm:pt modelId="{37FFAD97-2629-452F-8769-FCEB4DC47F68}" type="pres">
      <dgm:prSet presAssocID="{59BD9905-EF1F-48D5-BDA1-D5E570349E08}" presName="Name37" presStyleLbl="parChTrans1D2" presStyleIdx="0" presStyleCnt="7"/>
      <dgm:spPr/>
      <dgm:t>
        <a:bodyPr/>
        <a:lstStyle/>
        <a:p>
          <a:endParaRPr lang="en-US"/>
        </a:p>
      </dgm:t>
    </dgm:pt>
    <dgm:pt modelId="{56A92785-3EE9-4A37-B1D6-B2CFD8584238}" type="pres">
      <dgm:prSet presAssocID="{8CF08AC1-C0CC-44B2-96BF-7314B32FF7C7}" presName="hierRoot2" presStyleCnt="0">
        <dgm:presLayoutVars>
          <dgm:hierBranch val="init"/>
        </dgm:presLayoutVars>
      </dgm:prSet>
      <dgm:spPr/>
    </dgm:pt>
    <dgm:pt modelId="{1057A9E4-FEF2-4BF4-9610-C16B88BE1710}" type="pres">
      <dgm:prSet presAssocID="{8CF08AC1-C0CC-44B2-96BF-7314B32FF7C7}" presName="rootComposite" presStyleCnt="0"/>
      <dgm:spPr/>
    </dgm:pt>
    <dgm:pt modelId="{54A4D668-E2CD-4900-BCEF-EE0F374DA647}" type="pres">
      <dgm:prSet presAssocID="{8CF08AC1-C0CC-44B2-96BF-7314B32FF7C7}" presName="rootText" presStyleLbl="node2" presStyleIdx="0" presStyleCnt="7" custScaleX="113733" custScaleY="127982" custLinFactNeighborX="49655" custLinFactNeighborY="51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7C924-6451-4591-AEA9-AC585974858A}" type="pres">
      <dgm:prSet presAssocID="{8CF08AC1-C0CC-44B2-96BF-7314B32FF7C7}" presName="rootConnector" presStyleLbl="node2" presStyleIdx="0" presStyleCnt="7"/>
      <dgm:spPr/>
      <dgm:t>
        <a:bodyPr/>
        <a:lstStyle/>
        <a:p>
          <a:endParaRPr lang="en-US"/>
        </a:p>
      </dgm:t>
    </dgm:pt>
    <dgm:pt modelId="{632F8B48-DFF6-496A-AC38-9A648A9A0ACE}" type="pres">
      <dgm:prSet presAssocID="{8CF08AC1-C0CC-44B2-96BF-7314B32FF7C7}" presName="hierChild4" presStyleCnt="0"/>
      <dgm:spPr/>
    </dgm:pt>
    <dgm:pt modelId="{B55B748B-B1CA-42BF-9B51-54FC8A0739DB}" type="pres">
      <dgm:prSet presAssocID="{8CF08AC1-C0CC-44B2-96BF-7314B32FF7C7}" presName="hierChild5" presStyleCnt="0"/>
      <dgm:spPr/>
    </dgm:pt>
    <dgm:pt modelId="{4555DFC2-E52D-4EC3-8A56-27E85E63BF97}" type="pres">
      <dgm:prSet presAssocID="{705C4D84-59C8-4B11-BE38-1E9012393292}" presName="Name37" presStyleLbl="parChTrans1D2" presStyleIdx="1" presStyleCnt="7"/>
      <dgm:spPr/>
      <dgm:t>
        <a:bodyPr/>
        <a:lstStyle/>
        <a:p>
          <a:endParaRPr lang="en-US"/>
        </a:p>
      </dgm:t>
    </dgm:pt>
    <dgm:pt modelId="{6C214D48-A0FF-44F3-B571-1585B5202790}" type="pres">
      <dgm:prSet presAssocID="{E428BF5C-D4C6-4A7C-A77A-2E2AD300A004}" presName="hierRoot2" presStyleCnt="0">
        <dgm:presLayoutVars>
          <dgm:hierBranch val="init"/>
        </dgm:presLayoutVars>
      </dgm:prSet>
      <dgm:spPr/>
    </dgm:pt>
    <dgm:pt modelId="{01187519-05FD-4225-BDE7-69F6513AE77C}" type="pres">
      <dgm:prSet presAssocID="{E428BF5C-D4C6-4A7C-A77A-2E2AD300A004}" presName="rootComposite" presStyleCnt="0"/>
      <dgm:spPr/>
    </dgm:pt>
    <dgm:pt modelId="{FC1C238B-7CFD-446E-A079-7073E1CBA7C6}" type="pres">
      <dgm:prSet presAssocID="{E428BF5C-D4C6-4A7C-A77A-2E2AD300A004}" presName="rootText" presStyleLbl="node2" presStyleIdx="1" presStyleCnt="7" custScaleX="113733" custScaleY="127982" custLinFactY="90357" custLinFactNeighborX="-10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2953D2-4D57-421B-9AB6-E3B6FF5B0292}" type="pres">
      <dgm:prSet presAssocID="{E428BF5C-D4C6-4A7C-A77A-2E2AD300A004}" presName="rootConnector" presStyleLbl="node2" presStyleIdx="1" presStyleCnt="7"/>
      <dgm:spPr/>
      <dgm:t>
        <a:bodyPr/>
        <a:lstStyle/>
        <a:p>
          <a:endParaRPr lang="en-US"/>
        </a:p>
      </dgm:t>
    </dgm:pt>
    <dgm:pt modelId="{A9F158E2-25A5-411E-8298-48AEBCE55FE8}" type="pres">
      <dgm:prSet presAssocID="{E428BF5C-D4C6-4A7C-A77A-2E2AD300A004}" presName="hierChild4" presStyleCnt="0"/>
      <dgm:spPr/>
    </dgm:pt>
    <dgm:pt modelId="{399EB887-DA72-429A-999B-6A9C6AD9C2C3}" type="pres">
      <dgm:prSet presAssocID="{E428BF5C-D4C6-4A7C-A77A-2E2AD300A004}" presName="hierChild5" presStyleCnt="0"/>
      <dgm:spPr/>
    </dgm:pt>
    <dgm:pt modelId="{D750DFC0-79CE-4B94-AD81-66C081707ED6}" type="pres">
      <dgm:prSet presAssocID="{068C5CCA-C1FD-456D-B1DD-4E1CD400DB9D}" presName="Name37" presStyleLbl="parChTrans1D2" presStyleIdx="2" presStyleCnt="7"/>
      <dgm:spPr/>
      <dgm:t>
        <a:bodyPr/>
        <a:lstStyle/>
        <a:p>
          <a:endParaRPr lang="en-US"/>
        </a:p>
      </dgm:t>
    </dgm:pt>
    <dgm:pt modelId="{653993CB-A235-4EA6-8281-9854E79A3F11}" type="pres">
      <dgm:prSet presAssocID="{2C71431E-CF03-4295-BF11-96594B278ED0}" presName="hierRoot2" presStyleCnt="0">
        <dgm:presLayoutVars>
          <dgm:hierBranch val="init"/>
        </dgm:presLayoutVars>
      </dgm:prSet>
      <dgm:spPr/>
    </dgm:pt>
    <dgm:pt modelId="{93F320E9-3EEF-468E-A161-D8F122241710}" type="pres">
      <dgm:prSet presAssocID="{2C71431E-CF03-4295-BF11-96594B278ED0}" presName="rootComposite" presStyleCnt="0"/>
      <dgm:spPr/>
    </dgm:pt>
    <dgm:pt modelId="{B2ADB458-0BF3-466A-9A6C-099A80522238}" type="pres">
      <dgm:prSet presAssocID="{2C71431E-CF03-4295-BF11-96594B278ED0}" presName="rootText" presStyleLbl="node2" presStyleIdx="2" presStyleCnt="7" custScaleX="113733" custScaleY="1279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D53667-175D-4B0E-B41F-09E77888388D}" type="pres">
      <dgm:prSet presAssocID="{2C71431E-CF03-4295-BF11-96594B278ED0}" presName="rootConnector" presStyleLbl="node2" presStyleIdx="2" presStyleCnt="7"/>
      <dgm:spPr/>
      <dgm:t>
        <a:bodyPr/>
        <a:lstStyle/>
        <a:p>
          <a:endParaRPr lang="en-US"/>
        </a:p>
      </dgm:t>
    </dgm:pt>
    <dgm:pt modelId="{D9DCF6D9-B452-4F97-B8B8-236A54974961}" type="pres">
      <dgm:prSet presAssocID="{2C71431E-CF03-4295-BF11-96594B278ED0}" presName="hierChild4" presStyleCnt="0"/>
      <dgm:spPr/>
    </dgm:pt>
    <dgm:pt modelId="{2C9A22DB-38BD-41E0-9159-E8EA14A73294}" type="pres">
      <dgm:prSet presAssocID="{2C71431E-CF03-4295-BF11-96594B278ED0}" presName="hierChild5" presStyleCnt="0"/>
      <dgm:spPr/>
    </dgm:pt>
    <dgm:pt modelId="{33786118-28A9-476C-BF23-1C8969BF3FF0}" type="pres">
      <dgm:prSet presAssocID="{B8831D11-AACF-46CB-B5D7-F4DF9D71EA00}" presName="Name37" presStyleLbl="parChTrans1D2" presStyleIdx="3" presStyleCnt="7"/>
      <dgm:spPr/>
      <dgm:t>
        <a:bodyPr/>
        <a:lstStyle/>
        <a:p>
          <a:endParaRPr lang="en-US"/>
        </a:p>
      </dgm:t>
    </dgm:pt>
    <dgm:pt modelId="{EFE04E39-90B3-4269-AB2D-92BA156FD7C8}" type="pres">
      <dgm:prSet presAssocID="{83EED477-F2FA-4EC1-80D8-71866D17038D}" presName="hierRoot2" presStyleCnt="0">
        <dgm:presLayoutVars>
          <dgm:hierBranch val="init"/>
        </dgm:presLayoutVars>
      </dgm:prSet>
      <dgm:spPr/>
    </dgm:pt>
    <dgm:pt modelId="{72DAD251-700C-406B-B669-70223A6CD519}" type="pres">
      <dgm:prSet presAssocID="{83EED477-F2FA-4EC1-80D8-71866D17038D}" presName="rootComposite" presStyleCnt="0"/>
      <dgm:spPr/>
    </dgm:pt>
    <dgm:pt modelId="{33C1375B-8AFD-484C-ACA4-AA456155C3AB}" type="pres">
      <dgm:prSet presAssocID="{83EED477-F2FA-4EC1-80D8-71866D17038D}" presName="rootText" presStyleLbl="node2" presStyleIdx="3" presStyleCnt="7" custScaleX="113733" custScaleY="127982" custLinFactY="90357" custLinFactNeighborX="12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9D6312-3872-49F7-B011-05CDB2F1599F}" type="pres">
      <dgm:prSet presAssocID="{83EED477-F2FA-4EC1-80D8-71866D17038D}" presName="rootConnector" presStyleLbl="node2" presStyleIdx="3" presStyleCnt="7"/>
      <dgm:spPr/>
      <dgm:t>
        <a:bodyPr/>
        <a:lstStyle/>
        <a:p>
          <a:endParaRPr lang="en-US"/>
        </a:p>
      </dgm:t>
    </dgm:pt>
    <dgm:pt modelId="{5107B30D-F2CE-4795-A94D-382ABAD4F146}" type="pres">
      <dgm:prSet presAssocID="{83EED477-F2FA-4EC1-80D8-71866D17038D}" presName="hierChild4" presStyleCnt="0"/>
      <dgm:spPr/>
    </dgm:pt>
    <dgm:pt modelId="{1E3FEDEC-CF71-4CD7-B56D-BF3A1D63B4BB}" type="pres">
      <dgm:prSet presAssocID="{83EED477-F2FA-4EC1-80D8-71866D17038D}" presName="hierChild5" presStyleCnt="0"/>
      <dgm:spPr/>
    </dgm:pt>
    <dgm:pt modelId="{5FB896AC-F48B-4FB7-B0D4-3FFF99495EC1}" type="pres">
      <dgm:prSet presAssocID="{8A5F0EF9-BC0D-412F-B29E-CAA9976688AF}" presName="Name37" presStyleLbl="parChTrans1D2" presStyleIdx="4" presStyleCnt="7"/>
      <dgm:spPr/>
      <dgm:t>
        <a:bodyPr/>
        <a:lstStyle/>
        <a:p>
          <a:endParaRPr lang="en-US"/>
        </a:p>
      </dgm:t>
    </dgm:pt>
    <dgm:pt modelId="{53AE4289-084D-4941-8963-19BEF6D66027}" type="pres">
      <dgm:prSet presAssocID="{D49EB312-4C7D-4A78-AF6D-A9C6D9462590}" presName="hierRoot2" presStyleCnt="0">
        <dgm:presLayoutVars>
          <dgm:hierBranch val="init"/>
        </dgm:presLayoutVars>
      </dgm:prSet>
      <dgm:spPr/>
    </dgm:pt>
    <dgm:pt modelId="{45AFF86F-A33D-457B-BF04-42B90ABF2BD8}" type="pres">
      <dgm:prSet presAssocID="{D49EB312-4C7D-4A78-AF6D-A9C6D9462590}" presName="rootComposite" presStyleCnt="0"/>
      <dgm:spPr/>
    </dgm:pt>
    <dgm:pt modelId="{AFC92B2D-6DDF-4037-8662-6BF9420F2B69}" type="pres">
      <dgm:prSet presAssocID="{D49EB312-4C7D-4A78-AF6D-A9C6D9462590}" presName="rootText" presStyleLbl="node2" presStyleIdx="4" presStyleCnt="7" custScaleX="113733" custScaleY="1279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B63344-D6A7-443F-B5BD-5D3EB7B1EE18}" type="pres">
      <dgm:prSet presAssocID="{D49EB312-4C7D-4A78-AF6D-A9C6D9462590}" presName="rootConnector" presStyleLbl="node2" presStyleIdx="4" presStyleCnt="7"/>
      <dgm:spPr/>
      <dgm:t>
        <a:bodyPr/>
        <a:lstStyle/>
        <a:p>
          <a:endParaRPr lang="en-US"/>
        </a:p>
      </dgm:t>
    </dgm:pt>
    <dgm:pt modelId="{A227852A-8A0C-4758-9DBC-0AF215A99948}" type="pres">
      <dgm:prSet presAssocID="{D49EB312-4C7D-4A78-AF6D-A9C6D9462590}" presName="hierChild4" presStyleCnt="0"/>
      <dgm:spPr/>
    </dgm:pt>
    <dgm:pt modelId="{E45680BB-7B2E-44E3-82AA-A47967DEFDD1}" type="pres">
      <dgm:prSet presAssocID="{D49EB312-4C7D-4A78-AF6D-A9C6D9462590}" presName="hierChild5" presStyleCnt="0"/>
      <dgm:spPr/>
    </dgm:pt>
    <dgm:pt modelId="{B7014C76-6814-421E-A8B5-2B521D3A6AC6}" type="pres">
      <dgm:prSet presAssocID="{D5AC6C17-1B9D-466E-9858-50DA2A521151}" presName="Name37" presStyleLbl="parChTrans1D2" presStyleIdx="5" presStyleCnt="7"/>
      <dgm:spPr/>
      <dgm:t>
        <a:bodyPr/>
        <a:lstStyle/>
        <a:p>
          <a:endParaRPr lang="en-US"/>
        </a:p>
      </dgm:t>
    </dgm:pt>
    <dgm:pt modelId="{F8F7B0D0-1AF3-4AA6-9A5F-ABC4E3682B04}" type="pres">
      <dgm:prSet presAssocID="{E520D009-AD22-47AD-8D3E-ABAC5E423E04}" presName="hierRoot2" presStyleCnt="0">
        <dgm:presLayoutVars>
          <dgm:hierBranch val="init"/>
        </dgm:presLayoutVars>
      </dgm:prSet>
      <dgm:spPr/>
    </dgm:pt>
    <dgm:pt modelId="{21430378-DF1F-413A-8BD1-BD4E3B2F499A}" type="pres">
      <dgm:prSet presAssocID="{E520D009-AD22-47AD-8D3E-ABAC5E423E04}" presName="rootComposite" presStyleCnt="0"/>
      <dgm:spPr/>
    </dgm:pt>
    <dgm:pt modelId="{4009949A-04CD-46B2-BE73-F2A43BFC5DC2}" type="pres">
      <dgm:prSet presAssocID="{E520D009-AD22-47AD-8D3E-ABAC5E423E04}" presName="rootText" presStyleLbl="node2" presStyleIdx="5" presStyleCnt="7" custScaleX="113733" custScaleY="127982" custLinFactY="90357" custLinFactNeighborX="35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AC3CC2-A512-41BF-9570-B83B4937DE07}" type="pres">
      <dgm:prSet presAssocID="{E520D009-AD22-47AD-8D3E-ABAC5E423E04}" presName="rootConnector" presStyleLbl="node2" presStyleIdx="5" presStyleCnt="7"/>
      <dgm:spPr/>
      <dgm:t>
        <a:bodyPr/>
        <a:lstStyle/>
        <a:p>
          <a:endParaRPr lang="en-US"/>
        </a:p>
      </dgm:t>
    </dgm:pt>
    <dgm:pt modelId="{23F688C2-2D47-4DC5-A677-686E380B1924}" type="pres">
      <dgm:prSet presAssocID="{E520D009-AD22-47AD-8D3E-ABAC5E423E04}" presName="hierChild4" presStyleCnt="0"/>
      <dgm:spPr/>
    </dgm:pt>
    <dgm:pt modelId="{59CDA1A5-A408-48FB-8D47-B611ED3CD3C1}" type="pres">
      <dgm:prSet presAssocID="{E520D009-AD22-47AD-8D3E-ABAC5E423E04}" presName="hierChild5" presStyleCnt="0"/>
      <dgm:spPr/>
    </dgm:pt>
    <dgm:pt modelId="{D7661233-BD66-4548-BE77-AF76F38235FE}" type="pres">
      <dgm:prSet presAssocID="{B9826EFE-030A-42EE-A01C-BB60CF529878}" presName="Name37" presStyleLbl="parChTrans1D2" presStyleIdx="6" presStyleCnt="7"/>
      <dgm:spPr/>
      <dgm:t>
        <a:bodyPr/>
        <a:lstStyle/>
        <a:p>
          <a:endParaRPr lang="en-US"/>
        </a:p>
      </dgm:t>
    </dgm:pt>
    <dgm:pt modelId="{277BD4DC-64B4-479E-B928-B3B8FA70C887}" type="pres">
      <dgm:prSet presAssocID="{AA4B29FA-07D5-4681-9B10-AC72EF8626E7}" presName="hierRoot2" presStyleCnt="0">
        <dgm:presLayoutVars>
          <dgm:hierBranch val="init"/>
        </dgm:presLayoutVars>
      </dgm:prSet>
      <dgm:spPr/>
    </dgm:pt>
    <dgm:pt modelId="{EA0F5F63-3E66-43FF-A433-751E17066E4C}" type="pres">
      <dgm:prSet presAssocID="{AA4B29FA-07D5-4681-9B10-AC72EF8626E7}" presName="rootComposite" presStyleCnt="0"/>
      <dgm:spPr/>
    </dgm:pt>
    <dgm:pt modelId="{F0844E2F-BDD8-4CB3-85D4-DBBBB247233A}" type="pres">
      <dgm:prSet presAssocID="{AA4B29FA-07D5-4681-9B10-AC72EF8626E7}" presName="rootText" presStyleLbl="node2" presStyleIdx="6" presStyleCnt="7" custScaleX="113733" custScaleY="127982" custLinFactNeighborX="-56521" custLinFactNeighborY="51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AAD36F-892D-49BA-AAB8-7C5DB08AB6B0}" type="pres">
      <dgm:prSet presAssocID="{AA4B29FA-07D5-4681-9B10-AC72EF8626E7}" presName="rootConnector" presStyleLbl="node2" presStyleIdx="6" presStyleCnt="7"/>
      <dgm:spPr/>
      <dgm:t>
        <a:bodyPr/>
        <a:lstStyle/>
        <a:p>
          <a:endParaRPr lang="en-US"/>
        </a:p>
      </dgm:t>
    </dgm:pt>
    <dgm:pt modelId="{BDCC66AD-8DCE-4BBF-BA4B-644126032633}" type="pres">
      <dgm:prSet presAssocID="{AA4B29FA-07D5-4681-9B10-AC72EF8626E7}" presName="hierChild4" presStyleCnt="0"/>
      <dgm:spPr/>
    </dgm:pt>
    <dgm:pt modelId="{3D75AD2E-1F87-43BB-8545-62C39218A76C}" type="pres">
      <dgm:prSet presAssocID="{AA4B29FA-07D5-4681-9B10-AC72EF8626E7}" presName="hierChild5" presStyleCnt="0"/>
      <dgm:spPr/>
    </dgm:pt>
    <dgm:pt modelId="{A03F41DA-B1B0-42CE-BE8C-C9023E755118}" type="pres">
      <dgm:prSet presAssocID="{BE70C7B8-EDA4-400B-9A5A-F0B95546658A}" presName="hierChild3" presStyleCnt="0"/>
      <dgm:spPr/>
    </dgm:pt>
  </dgm:ptLst>
  <dgm:cxnLst>
    <dgm:cxn modelId="{C814ADF6-04FC-4EAB-81FF-8912C4437DB3}" srcId="{BE70C7B8-EDA4-400B-9A5A-F0B95546658A}" destId="{E520D009-AD22-47AD-8D3E-ABAC5E423E04}" srcOrd="5" destOrd="0" parTransId="{D5AC6C17-1B9D-466E-9858-50DA2A521151}" sibTransId="{F6E26A46-DFE9-4CD2-B4AC-EB6731440468}"/>
    <dgm:cxn modelId="{83462F0F-0D21-46B3-B2E4-8BF89DF6F293}" type="presOf" srcId="{B9826EFE-030A-42EE-A01C-BB60CF529878}" destId="{D7661233-BD66-4548-BE77-AF76F38235FE}" srcOrd="0" destOrd="0" presId="urn:microsoft.com/office/officeart/2005/8/layout/orgChart1"/>
    <dgm:cxn modelId="{CFBA4C92-2F95-4B60-8660-C84ACAC59ECC}" type="presOf" srcId="{BE70C7B8-EDA4-400B-9A5A-F0B95546658A}" destId="{50D7EE02-D370-44C2-9864-ED39CF95D37E}" srcOrd="0" destOrd="0" presId="urn:microsoft.com/office/officeart/2005/8/layout/orgChart1"/>
    <dgm:cxn modelId="{1B666E83-1D58-41FF-9E08-D630E9621F41}" srcId="{BE70C7B8-EDA4-400B-9A5A-F0B95546658A}" destId="{D49EB312-4C7D-4A78-AF6D-A9C6D9462590}" srcOrd="4" destOrd="0" parTransId="{8A5F0EF9-BC0D-412F-B29E-CAA9976688AF}" sibTransId="{F2E14112-8B9C-4D89-BD42-36882F8778AC}"/>
    <dgm:cxn modelId="{252601A9-5471-4700-8ABA-0E0F2A9BAEBA}" srcId="{BE70C7B8-EDA4-400B-9A5A-F0B95546658A}" destId="{E428BF5C-D4C6-4A7C-A77A-2E2AD300A004}" srcOrd="1" destOrd="0" parTransId="{705C4D84-59C8-4B11-BE38-1E9012393292}" sibTransId="{29042E7C-416C-4E9B-AB79-9472EE75F6CE}"/>
    <dgm:cxn modelId="{74056866-57E7-41DC-8C98-412921DCE83B}" type="presOf" srcId="{705C4D84-59C8-4B11-BE38-1E9012393292}" destId="{4555DFC2-E52D-4EC3-8A56-27E85E63BF97}" srcOrd="0" destOrd="0" presId="urn:microsoft.com/office/officeart/2005/8/layout/orgChart1"/>
    <dgm:cxn modelId="{5D262A0D-864E-48A7-90E9-9D94D3EE8A5C}" type="presOf" srcId="{E520D009-AD22-47AD-8D3E-ABAC5E423E04}" destId="{ACAC3CC2-A512-41BF-9570-B83B4937DE07}" srcOrd="1" destOrd="0" presId="urn:microsoft.com/office/officeart/2005/8/layout/orgChart1"/>
    <dgm:cxn modelId="{71DC3F1F-034C-418B-A232-DD524BD17459}" type="presOf" srcId="{2C71431E-CF03-4295-BF11-96594B278ED0}" destId="{04D53667-175D-4B0E-B41F-09E77888388D}" srcOrd="1" destOrd="0" presId="urn:microsoft.com/office/officeart/2005/8/layout/orgChart1"/>
    <dgm:cxn modelId="{BECD8B2B-1E97-4C0A-BD15-9A2C14A1EA7B}" type="presOf" srcId="{AA4B29FA-07D5-4681-9B10-AC72EF8626E7}" destId="{F0844E2F-BDD8-4CB3-85D4-DBBBB247233A}" srcOrd="0" destOrd="0" presId="urn:microsoft.com/office/officeart/2005/8/layout/orgChart1"/>
    <dgm:cxn modelId="{BDA3FC5F-B482-4A6D-B4AF-590822EE7E29}" type="presOf" srcId="{E428BF5C-D4C6-4A7C-A77A-2E2AD300A004}" destId="{FC1C238B-7CFD-446E-A079-7073E1CBA7C6}" srcOrd="0" destOrd="0" presId="urn:microsoft.com/office/officeart/2005/8/layout/orgChart1"/>
    <dgm:cxn modelId="{CC786CA7-E151-4F93-AF99-92C60E5C3806}" type="presOf" srcId="{8CF08AC1-C0CC-44B2-96BF-7314B32FF7C7}" destId="{54A4D668-E2CD-4900-BCEF-EE0F374DA647}" srcOrd="0" destOrd="0" presId="urn:microsoft.com/office/officeart/2005/8/layout/orgChart1"/>
    <dgm:cxn modelId="{9F583980-9F18-4ACC-B3C7-B0AE2F9ED333}" type="presOf" srcId="{8A5F0EF9-BC0D-412F-B29E-CAA9976688AF}" destId="{5FB896AC-F48B-4FB7-B0D4-3FFF99495EC1}" srcOrd="0" destOrd="0" presId="urn:microsoft.com/office/officeart/2005/8/layout/orgChart1"/>
    <dgm:cxn modelId="{F7070BDE-1D0E-4EA7-BCD5-35A24BBEE95D}" srcId="{BE70C7B8-EDA4-400B-9A5A-F0B95546658A}" destId="{2C71431E-CF03-4295-BF11-96594B278ED0}" srcOrd="2" destOrd="0" parTransId="{068C5CCA-C1FD-456D-B1DD-4E1CD400DB9D}" sibTransId="{CD23E4B1-FC5B-4CDB-B36C-340E71B706D5}"/>
    <dgm:cxn modelId="{66497359-E96B-4A79-9446-30E6F48768C2}" type="presOf" srcId="{B8831D11-AACF-46CB-B5D7-F4DF9D71EA00}" destId="{33786118-28A9-476C-BF23-1C8969BF3FF0}" srcOrd="0" destOrd="0" presId="urn:microsoft.com/office/officeart/2005/8/layout/orgChart1"/>
    <dgm:cxn modelId="{78E27010-71C8-4379-A8D0-1C44D4BDF67F}" type="presOf" srcId="{1C8D2195-D643-45BB-943C-58680DB66A69}" destId="{1ADA08B4-9D21-48BC-BD66-B474FA82E5D3}" srcOrd="0" destOrd="0" presId="urn:microsoft.com/office/officeart/2005/8/layout/orgChart1"/>
    <dgm:cxn modelId="{4F4F14D5-AC74-4A7B-91F0-4D540B777C7E}" srcId="{BE70C7B8-EDA4-400B-9A5A-F0B95546658A}" destId="{8CF08AC1-C0CC-44B2-96BF-7314B32FF7C7}" srcOrd="0" destOrd="0" parTransId="{59BD9905-EF1F-48D5-BDA1-D5E570349E08}" sibTransId="{E3BC9643-4697-4C3F-8FFB-C75E61937773}"/>
    <dgm:cxn modelId="{C1BCE75E-6548-4654-900F-D6EA7DC67FBF}" type="presOf" srcId="{83EED477-F2FA-4EC1-80D8-71866D17038D}" destId="{F39D6312-3872-49F7-B011-05CDB2F1599F}" srcOrd="1" destOrd="0" presId="urn:microsoft.com/office/officeart/2005/8/layout/orgChart1"/>
    <dgm:cxn modelId="{28075F06-89B8-4B55-B6AA-46DA6733E9F9}" type="presOf" srcId="{D49EB312-4C7D-4A78-AF6D-A9C6D9462590}" destId="{AFC92B2D-6DDF-4037-8662-6BF9420F2B69}" srcOrd="0" destOrd="0" presId="urn:microsoft.com/office/officeart/2005/8/layout/orgChart1"/>
    <dgm:cxn modelId="{91C59024-66F5-444E-890F-68750A271720}" type="presOf" srcId="{D49EB312-4C7D-4A78-AF6D-A9C6D9462590}" destId="{BDB63344-D6A7-443F-B5BD-5D3EB7B1EE18}" srcOrd="1" destOrd="0" presId="urn:microsoft.com/office/officeart/2005/8/layout/orgChart1"/>
    <dgm:cxn modelId="{6363FFB5-89AA-4272-B7ED-2DF41FAE4854}" type="presOf" srcId="{E428BF5C-D4C6-4A7C-A77A-2E2AD300A004}" destId="{A22953D2-4D57-421B-9AB6-E3B6FF5B0292}" srcOrd="1" destOrd="0" presId="urn:microsoft.com/office/officeart/2005/8/layout/orgChart1"/>
    <dgm:cxn modelId="{87BAF85A-FDAD-426C-AF54-6BB7ADC7056F}" type="presOf" srcId="{59BD9905-EF1F-48D5-BDA1-D5E570349E08}" destId="{37FFAD97-2629-452F-8769-FCEB4DC47F68}" srcOrd="0" destOrd="0" presId="urn:microsoft.com/office/officeart/2005/8/layout/orgChart1"/>
    <dgm:cxn modelId="{3DBDC1DA-8D59-4E81-AE36-8719C06CFE45}" type="presOf" srcId="{2C71431E-CF03-4295-BF11-96594B278ED0}" destId="{B2ADB458-0BF3-466A-9A6C-099A80522238}" srcOrd="0" destOrd="0" presId="urn:microsoft.com/office/officeart/2005/8/layout/orgChart1"/>
    <dgm:cxn modelId="{D8217BB5-9872-4815-8246-FF3FCAF741C5}" type="presOf" srcId="{068C5CCA-C1FD-456D-B1DD-4E1CD400DB9D}" destId="{D750DFC0-79CE-4B94-AD81-66C081707ED6}" srcOrd="0" destOrd="0" presId="urn:microsoft.com/office/officeart/2005/8/layout/orgChart1"/>
    <dgm:cxn modelId="{62CFCF84-6DBF-445E-963E-8925029144B1}" type="presOf" srcId="{AA4B29FA-07D5-4681-9B10-AC72EF8626E7}" destId="{8FAAD36F-892D-49BA-AAB8-7C5DB08AB6B0}" srcOrd="1" destOrd="0" presId="urn:microsoft.com/office/officeart/2005/8/layout/orgChart1"/>
    <dgm:cxn modelId="{64259400-E01D-43E2-BB1B-510552405DD3}" type="presOf" srcId="{E520D009-AD22-47AD-8D3E-ABAC5E423E04}" destId="{4009949A-04CD-46B2-BE73-F2A43BFC5DC2}" srcOrd="0" destOrd="0" presId="urn:microsoft.com/office/officeart/2005/8/layout/orgChart1"/>
    <dgm:cxn modelId="{5EF42452-A24E-4B12-AA81-6355BCF98DBC}" srcId="{BE70C7B8-EDA4-400B-9A5A-F0B95546658A}" destId="{AA4B29FA-07D5-4681-9B10-AC72EF8626E7}" srcOrd="6" destOrd="0" parTransId="{B9826EFE-030A-42EE-A01C-BB60CF529878}" sibTransId="{97F4EC40-C97A-47DD-90D5-8CCF65383A35}"/>
    <dgm:cxn modelId="{229F7E0E-C376-4E11-8A2E-C96291C5203B}" type="presOf" srcId="{D5AC6C17-1B9D-466E-9858-50DA2A521151}" destId="{B7014C76-6814-421E-A8B5-2B521D3A6AC6}" srcOrd="0" destOrd="0" presId="urn:microsoft.com/office/officeart/2005/8/layout/orgChart1"/>
    <dgm:cxn modelId="{5218CBD5-85D8-4752-9B39-6F4B8CEAEC6A}" type="presOf" srcId="{83EED477-F2FA-4EC1-80D8-71866D17038D}" destId="{33C1375B-8AFD-484C-ACA4-AA456155C3AB}" srcOrd="0" destOrd="0" presId="urn:microsoft.com/office/officeart/2005/8/layout/orgChart1"/>
    <dgm:cxn modelId="{97A63099-A60F-4A00-A08D-960C06DEAFC5}" type="presOf" srcId="{8CF08AC1-C0CC-44B2-96BF-7314B32FF7C7}" destId="{2707C924-6451-4591-AEA9-AC585974858A}" srcOrd="1" destOrd="0" presId="urn:microsoft.com/office/officeart/2005/8/layout/orgChart1"/>
    <dgm:cxn modelId="{B874CC1E-E9A6-43E1-8866-EF421354C076}" type="presOf" srcId="{BE70C7B8-EDA4-400B-9A5A-F0B95546658A}" destId="{E26B8DF3-669C-41F3-BB53-60664564B4DF}" srcOrd="1" destOrd="0" presId="urn:microsoft.com/office/officeart/2005/8/layout/orgChart1"/>
    <dgm:cxn modelId="{25B5F460-CA8E-4831-B33F-4828752ECE1A}" srcId="{1C8D2195-D643-45BB-943C-58680DB66A69}" destId="{BE70C7B8-EDA4-400B-9A5A-F0B95546658A}" srcOrd="0" destOrd="0" parTransId="{904891FC-5559-468F-A76E-461B06D1D593}" sibTransId="{0D4AB3E8-C177-4175-A37B-E3F77B59F384}"/>
    <dgm:cxn modelId="{3AB716F8-4321-48B0-8B23-A2D42D8E6042}" srcId="{BE70C7B8-EDA4-400B-9A5A-F0B95546658A}" destId="{83EED477-F2FA-4EC1-80D8-71866D17038D}" srcOrd="3" destOrd="0" parTransId="{B8831D11-AACF-46CB-B5D7-F4DF9D71EA00}" sibTransId="{324FE585-791F-4BB9-8E93-F9D68A98C643}"/>
    <dgm:cxn modelId="{0173F111-1025-4FF8-A29A-685D24C1A4BF}" type="presParOf" srcId="{1ADA08B4-9D21-48BC-BD66-B474FA82E5D3}" destId="{35C6FDBF-19A2-4DD3-8BF9-7D4113DE2786}" srcOrd="0" destOrd="0" presId="urn:microsoft.com/office/officeart/2005/8/layout/orgChart1"/>
    <dgm:cxn modelId="{7DD25352-FB67-4EF7-8BF9-E5BCD68C41E2}" type="presParOf" srcId="{35C6FDBF-19A2-4DD3-8BF9-7D4113DE2786}" destId="{62D1EC3F-ED29-45D7-B7DB-D356EE8F4DCE}" srcOrd="0" destOrd="0" presId="urn:microsoft.com/office/officeart/2005/8/layout/orgChart1"/>
    <dgm:cxn modelId="{E3CA14DD-D327-412C-A3EE-D17640A5B189}" type="presParOf" srcId="{62D1EC3F-ED29-45D7-B7DB-D356EE8F4DCE}" destId="{50D7EE02-D370-44C2-9864-ED39CF95D37E}" srcOrd="0" destOrd="0" presId="urn:microsoft.com/office/officeart/2005/8/layout/orgChart1"/>
    <dgm:cxn modelId="{E15AA4E0-A00B-410C-8FC2-901735200824}" type="presParOf" srcId="{62D1EC3F-ED29-45D7-B7DB-D356EE8F4DCE}" destId="{E26B8DF3-669C-41F3-BB53-60664564B4DF}" srcOrd="1" destOrd="0" presId="urn:microsoft.com/office/officeart/2005/8/layout/orgChart1"/>
    <dgm:cxn modelId="{3DAB0FE4-9340-4A9F-ACF1-A10853D6A456}" type="presParOf" srcId="{35C6FDBF-19A2-4DD3-8BF9-7D4113DE2786}" destId="{9797A535-3217-49B6-920F-27570D87A74C}" srcOrd="1" destOrd="0" presId="urn:microsoft.com/office/officeart/2005/8/layout/orgChart1"/>
    <dgm:cxn modelId="{6AAA473C-1651-400C-B4FB-9CB91CB3E869}" type="presParOf" srcId="{9797A535-3217-49B6-920F-27570D87A74C}" destId="{37FFAD97-2629-452F-8769-FCEB4DC47F68}" srcOrd="0" destOrd="0" presId="urn:microsoft.com/office/officeart/2005/8/layout/orgChart1"/>
    <dgm:cxn modelId="{2E379135-A0D9-4944-92E6-8DC2292DE7B7}" type="presParOf" srcId="{9797A535-3217-49B6-920F-27570D87A74C}" destId="{56A92785-3EE9-4A37-B1D6-B2CFD8584238}" srcOrd="1" destOrd="0" presId="urn:microsoft.com/office/officeart/2005/8/layout/orgChart1"/>
    <dgm:cxn modelId="{514DEE03-F722-42F0-8FEE-A6FAB0EB8AC3}" type="presParOf" srcId="{56A92785-3EE9-4A37-B1D6-B2CFD8584238}" destId="{1057A9E4-FEF2-4BF4-9610-C16B88BE1710}" srcOrd="0" destOrd="0" presId="urn:microsoft.com/office/officeart/2005/8/layout/orgChart1"/>
    <dgm:cxn modelId="{C6D9EA07-E71B-4581-A213-0D46652E75EB}" type="presParOf" srcId="{1057A9E4-FEF2-4BF4-9610-C16B88BE1710}" destId="{54A4D668-E2CD-4900-BCEF-EE0F374DA647}" srcOrd="0" destOrd="0" presId="urn:microsoft.com/office/officeart/2005/8/layout/orgChart1"/>
    <dgm:cxn modelId="{660A18CA-C1B9-4CE3-9DA8-D312EE28ECF1}" type="presParOf" srcId="{1057A9E4-FEF2-4BF4-9610-C16B88BE1710}" destId="{2707C924-6451-4591-AEA9-AC585974858A}" srcOrd="1" destOrd="0" presId="urn:microsoft.com/office/officeart/2005/8/layout/orgChart1"/>
    <dgm:cxn modelId="{85D47271-D2FE-462D-A879-C8AA089386F3}" type="presParOf" srcId="{56A92785-3EE9-4A37-B1D6-B2CFD8584238}" destId="{632F8B48-DFF6-496A-AC38-9A648A9A0ACE}" srcOrd="1" destOrd="0" presId="urn:microsoft.com/office/officeart/2005/8/layout/orgChart1"/>
    <dgm:cxn modelId="{6D067D3C-1EFC-4757-835C-4A93586D4CB4}" type="presParOf" srcId="{56A92785-3EE9-4A37-B1D6-B2CFD8584238}" destId="{B55B748B-B1CA-42BF-9B51-54FC8A0739DB}" srcOrd="2" destOrd="0" presId="urn:microsoft.com/office/officeart/2005/8/layout/orgChart1"/>
    <dgm:cxn modelId="{7C11D482-1D0D-4084-86FF-0F8200685C11}" type="presParOf" srcId="{9797A535-3217-49B6-920F-27570D87A74C}" destId="{4555DFC2-E52D-4EC3-8A56-27E85E63BF97}" srcOrd="2" destOrd="0" presId="urn:microsoft.com/office/officeart/2005/8/layout/orgChart1"/>
    <dgm:cxn modelId="{6CB5E0CA-B9A2-4EC0-A6D9-266A96884672}" type="presParOf" srcId="{9797A535-3217-49B6-920F-27570D87A74C}" destId="{6C214D48-A0FF-44F3-B571-1585B5202790}" srcOrd="3" destOrd="0" presId="urn:microsoft.com/office/officeart/2005/8/layout/orgChart1"/>
    <dgm:cxn modelId="{DBC4CA46-95BA-41A9-87B9-D6AA75521DD4}" type="presParOf" srcId="{6C214D48-A0FF-44F3-B571-1585B5202790}" destId="{01187519-05FD-4225-BDE7-69F6513AE77C}" srcOrd="0" destOrd="0" presId="urn:microsoft.com/office/officeart/2005/8/layout/orgChart1"/>
    <dgm:cxn modelId="{037FEAF0-592E-46F8-B83C-DD7C95F2E5C0}" type="presParOf" srcId="{01187519-05FD-4225-BDE7-69F6513AE77C}" destId="{FC1C238B-7CFD-446E-A079-7073E1CBA7C6}" srcOrd="0" destOrd="0" presId="urn:microsoft.com/office/officeart/2005/8/layout/orgChart1"/>
    <dgm:cxn modelId="{D830DF47-9E80-4361-9B31-F6578ED2DBFD}" type="presParOf" srcId="{01187519-05FD-4225-BDE7-69F6513AE77C}" destId="{A22953D2-4D57-421B-9AB6-E3B6FF5B0292}" srcOrd="1" destOrd="0" presId="urn:microsoft.com/office/officeart/2005/8/layout/orgChart1"/>
    <dgm:cxn modelId="{A26F1AE5-EF3C-4A9F-B84E-AE9867EA5BE7}" type="presParOf" srcId="{6C214D48-A0FF-44F3-B571-1585B5202790}" destId="{A9F158E2-25A5-411E-8298-48AEBCE55FE8}" srcOrd="1" destOrd="0" presId="urn:microsoft.com/office/officeart/2005/8/layout/orgChart1"/>
    <dgm:cxn modelId="{16077809-F96F-4E83-9EEF-7F9E35D61D82}" type="presParOf" srcId="{6C214D48-A0FF-44F3-B571-1585B5202790}" destId="{399EB887-DA72-429A-999B-6A9C6AD9C2C3}" srcOrd="2" destOrd="0" presId="urn:microsoft.com/office/officeart/2005/8/layout/orgChart1"/>
    <dgm:cxn modelId="{ED789C3A-2144-47F1-A880-0CFB70A5344E}" type="presParOf" srcId="{9797A535-3217-49B6-920F-27570D87A74C}" destId="{D750DFC0-79CE-4B94-AD81-66C081707ED6}" srcOrd="4" destOrd="0" presId="urn:microsoft.com/office/officeart/2005/8/layout/orgChart1"/>
    <dgm:cxn modelId="{0D501289-D89E-435A-BA76-ACED83FF3420}" type="presParOf" srcId="{9797A535-3217-49B6-920F-27570D87A74C}" destId="{653993CB-A235-4EA6-8281-9854E79A3F11}" srcOrd="5" destOrd="0" presId="urn:microsoft.com/office/officeart/2005/8/layout/orgChart1"/>
    <dgm:cxn modelId="{3EE141FF-0E3C-4AAF-973F-2BEEF4C3BE55}" type="presParOf" srcId="{653993CB-A235-4EA6-8281-9854E79A3F11}" destId="{93F320E9-3EEF-468E-A161-D8F122241710}" srcOrd="0" destOrd="0" presId="urn:microsoft.com/office/officeart/2005/8/layout/orgChart1"/>
    <dgm:cxn modelId="{6D7D8D8B-2F20-42F4-9818-FA0F6EC204A1}" type="presParOf" srcId="{93F320E9-3EEF-468E-A161-D8F122241710}" destId="{B2ADB458-0BF3-466A-9A6C-099A80522238}" srcOrd="0" destOrd="0" presId="urn:microsoft.com/office/officeart/2005/8/layout/orgChart1"/>
    <dgm:cxn modelId="{91F1775F-8BD8-48A5-9AD3-057DF6A59A4A}" type="presParOf" srcId="{93F320E9-3EEF-468E-A161-D8F122241710}" destId="{04D53667-175D-4B0E-B41F-09E77888388D}" srcOrd="1" destOrd="0" presId="urn:microsoft.com/office/officeart/2005/8/layout/orgChart1"/>
    <dgm:cxn modelId="{D40D5BD4-F52B-4421-8314-91BC20D706CC}" type="presParOf" srcId="{653993CB-A235-4EA6-8281-9854E79A3F11}" destId="{D9DCF6D9-B452-4F97-B8B8-236A54974961}" srcOrd="1" destOrd="0" presId="urn:microsoft.com/office/officeart/2005/8/layout/orgChart1"/>
    <dgm:cxn modelId="{694323D4-BE02-4811-AE19-224CC3189F18}" type="presParOf" srcId="{653993CB-A235-4EA6-8281-9854E79A3F11}" destId="{2C9A22DB-38BD-41E0-9159-E8EA14A73294}" srcOrd="2" destOrd="0" presId="urn:microsoft.com/office/officeart/2005/8/layout/orgChart1"/>
    <dgm:cxn modelId="{99B3B2DA-74F7-4083-B369-996DAD65E763}" type="presParOf" srcId="{9797A535-3217-49B6-920F-27570D87A74C}" destId="{33786118-28A9-476C-BF23-1C8969BF3FF0}" srcOrd="6" destOrd="0" presId="urn:microsoft.com/office/officeart/2005/8/layout/orgChart1"/>
    <dgm:cxn modelId="{25043080-D6EB-4CE7-AC0F-E175CAF3767C}" type="presParOf" srcId="{9797A535-3217-49B6-920F-27570D87A74C}" destId="{EFE04E39-90B3-4269-AB2D-92BA156FD7C8}" srcOrd="7" destOrd="0" presId="urn:microsoft.com/office/officeart/2005/8/layout/orgChart1"/>
    <dgm:cxn modelId="{45DD01A9-E348-4FD2-A7E1-68A893E8D03E}" type="presParOf" srcId="{EFE04E39-90B3-4269-AB2D-92BA156FD7C8}" destId="{72DAD251-700C-406B-B669-70223A6CD519}" srcOrd="0" destOrd="0" presId="urn:microsoft.com/office/officeart/2005/8/layout/orgChart1"/>
    <dgm:cxn modelId="{A4C3A199-8FB1-4D10-8E2C-C8CCFD0A9999}" type="presParOf" srcId="{72DAD251-700C-406B-B669-70223A6CD519}" destId="{33C1375B-8AFD-484C-ACA4-AA456155C3AB}" srcOrd="0" destOrd="0" presId="urn:microsoft.com/office/officeart/2005/8/layout/orgChart1"/>
    <dgm:cxn modelId="{5B1D629D-8C39-40C3-9AD4-4E23DA3C80F9}" type="presParOf" srcId="{72DAD251-700C-406B-B669-70223A6CD519}" destId="{F39D6312-3872-49F7-B011-05CDB2F1599F}" srcOrd="1" destOrd="0" presId="urn:microsoft.com/office/officeart/2005/8/layout/orgChart1"/>
    <dgm:cxn modelId="{254D1EBF-873A-46F8-998C-9816E3E38EA9}" type="presParOf" srcId="{EFE04E39-90B3-4269-AB2D-92BA156FD7C8}" destId="{5107B30D-F2CE-4795-A94D-382ABAD4F146}" srcOrd="1" destOrd="0" presId="urn:microsoft.com/office/officeart/2005/8/layout/orgChart1"/>
    <dgm:cxn modelId="{814A141D-0168-4E52-BDE0-AC466168A0EC}" type="presParOf" srcId="{EFE04E39-90B3-4269-AB2D-92BA156FD7C8}" destId="{1E3FEDEC-CF71-4CD7-B56D-BF3A1D63B4BB}" srcOrd="2" destOrd="0" presId="urn:microsoft.com/office/officeart/2005/8/layout/orgChart1"/>
    <dgm:cxn modelId="{C422C87F-7724-49DF-9359-3EF0E884853A}" type="presParOf" srcId="{9797A535-3217-49B6-920F-27570D87A74C}" destId="{5FB896AC-F48B-4FB7-B0D4-3FFF99495EC1}" srcOrd="8" destOrd="0" presId="urn:microsoft.com/office/officeart/2005/8/layout/orgChart1"/>
    <dgm:cxn modelId="{92A31A94-85FA-40B3-BCAD-62FBA95CB851}" type="presParOf" srcId="{9797A535-3217-49B6-920F-27570D87A74C}" destId="{53AE4289-084D-4941-8963-19BEF6D66027}" srcOrd="9" destOrd="0" presId="urn:microsoft.com/office/officeart/2005/8/layout/orgChart1"/>
    <dgm:cxn modelId="{7B5BCE79-1021-47AB-9510-5ECF20FF072E}" type="presParOf" srcId="{53AE4289-084D-4941-8963-19BEF6D66027}" destId="{45AFF86F-A33D-457B-BF04-42B90ABF2BD8}" srcOrd="0" destOrd="0" presId="urn:microsoft.com/office/officeart/2005/8/layout/orgChart1"/>
    <dgm:cxn modelId="{85D4DEB1-2961-47EF-B0CB-577819BDD013}" type="presParOf" srcId="{45AFF86F-A33D-457B-BF04-42B90ABF2BD8}" destId="{AFC92B2D-6DDF-4037-8662-6BF9420F2B69}" srcOrd="0" destOrd="0" presId="urn:microsoft.com/office/officeart/2005/8/layout/orgChart1"/>
    <dgm:cxn modelId="{5FBD6667-2189-49F1-B5B9-B7C56EF88339}" type="presParOf" srcId="{45AFF86F-A33D-457B-BF04-42B90ABF2BD8}" destId="{BDB63344-D6A7-443F-B5BD-5D3EB7B1EE18}" srcOrd="1" destOrd="0" presId="urn:microsoft.com/office/officeart/2005/8/layout/orgChart1"/>
    <dgm:cxn modelId="{60C8A018-CC66-4E98-94E8-EF6726D8470B}" type="presParOf" srcId="{53AE4289-084D-4941-8963-19BEF6D66027}" destId="{A227852A-8A0C-4758-9DBC-0AF215A99948}" srcOrd="1" destOrd="0" presId="urn:microsoft.com/office/officeart/2005/8/layout/orgChart1"/>
    <dgm:cxn modelId="{5E4F38D1-C2C9-4C70-803C-8FF309121AE2}" type="presParOf" srcId="{53AE4289-084D-4941-8963-19BEF6D66027}" destId="{E45680BB-7B2E-44E3-82AA-A47967DEFDD1}" srcOrd="2" destOrd="0" presId="urn:microsoft.com/office/officeart/2005/8/layout/orgChart1"/>
    <dgm:cxn modelId="{D84375F9-AB19-4125-9A9F-E8FA59B80CC7}" type="presParOf" srcId="{9797A535-3217-49B6-920F-27570D87A74C}" destId="{B7014C76-6814-421E-A8B5-2B521D3A6AC6}" srcOrd="10" destOrd="0" presId="urn:microsoft.com/office/officeart/2005/8/layout/orgChart1"/>
    <dgm:cxn modelId="{8EEA88A7-69CB-41A2-8E16-C6239C4301E1}" type="presParOf" srcId="{9797A535-3217-49B6-920F-27570D87A74C}" destId="{F8F7B0D0-1AF3-4AA6-9A5F-ABC4E3682B04}" srcOrd="11" destOrd="0" presId="urn:microsoft.com/office/officeart/2005/8/layout/orgChart1"/>
    <dgm:cxn modelId="{594E49B1-730D-49A5-BC99-57E9F58DD35B}" type="presParOf" srcId="{F8F7B0D0-1AF3-4AA6-9A5F-ABC4E3682B04}" destId="{21430378-DF1F-413A-8BD1-BD4E3B2F499A}" srcOrd="0" destOrd="0" presId="urn:microsoft.com/office/officeart/2005/8/layout/orgChart1"/>
    <dgm:cxn modelId="{5668E0AB-96EF-4649-AC1F-B03C6C51C9D7}" type="presParOf" srcId="{21430378-DF1F-413A-8BD1-BD4E3B2F499A}" destId="{4009949A-04CD-46B2-BE73-F2A43BFC5DC2}" srcOrd="0" destOrd="0" presId="urn:microsoft.com/office/officeart/2005/8/layout/orgChart1"/>
    <dgm:cxn modelId="{C667746F-533D-4FCC-A0D6-50D7824BABAE}" type="presParOf" srcId="{21430378-DF1F-413A-8BD1-BD4E3B2F499A}" destId="{ACAC3CC2-A512-41BF-9570-B83B4937DE07}" srcOrd="1" destOrd="0" presId="urn:microsoft.com/office/officeart/2005/8/layout/orgChart1"/>
    <dgm:cxn modelId="{84E4F66F-1111-40F4-BBF8-AB396171DA03}" type="presParOf" srcId="{F8F7B0D0-1AF3-4AA6-9A5F-ABC4E3682B04}" destId="{23F688C2-2D47-4DC5-A677-686E380B1924}" srcOrd="1" destOrd="0" presId="urn:microsoft.com/office/officeart/2005/8/layout/orgChart1"/>
    <dgm:cxn modelId="{816F2ABB-2451-4BB7-81CE-1B3040175ED1}" type="presParOf" srcId="{F8F7B0D0-1AF3-4AA6-9A5F-ABC4E3682B04}" destId="{59CDA1A5-A408-48FB-8D47-B611ED3CD3C1}" srcOrd="2" destOrd="0" presId="urn:microsoft.com/office/officeart/2005/8/layout/orgChart1"/>
    <dgm:cxn modelId="{75EE31BA-9A36-461A-AD19-3EF835D8B57B}" type="presParOf" srcId="{9797A535-3217-49B6-920F-27570D87A74C}" destId="{D7661233-BD66-4548-BE77-AF76F38235FE}" srcOrd="12" destOrd="0" presId="urn:microsoft.com/office/officeart/2005/8/layout/orgChart1"/>
    <dgm:cxn modelId="{810DA89C-13BC-4AA0-9BE6-58EE3E28281F}" type="presParOf" srcId="{9797A535-3217-49B6-920F-27570D87A74C}" destId="{277BD4DC-64B4-479E-B928-B3B8FA70C887}" srcOrd="13" destOrd="0" presId="urn:microsoft.com/office/officeart/2005/8/layout/orgChart1"/>
    <dgm:cxn modelId="{5CB0074E-92E9-47F6-A9C2-5DC1A9B6C2AD}" type="presParOf" srcId="{277BD4DC-64B4-479E-B928-B3B8FA70C887}" destId="{EA0F5F63-3E66-43FF-A433-751E17066E4C}" srcOrd="0" destOrd="0" presId="urn:microsoft.com/office/officeart/2005/8/layout/orgChart1"/>
    <dgm:cxn modelId="{D71762C3-3FFC-41BC-A56D-8D43057CCFBE}" type="presParOf" srcId="{EA0F5F63-3E66-43FF-A433-751E17066E4C}" destId="{F0844E2F-BDD8-4CB3-85D4-DBBBB247233A}" srcOrd="0" destOrd="0" presId="urn:microsoft.com/office/officeart/2005/8/layout/orgChart1"/>
    <dgm:cxn modelId="{47E0C005-B19F-4FFF-908B-8ED553799FAA}" type="presParOf" srcId="{EA0F5F63-3E66-43FF-A433-751E17066E4C}" destId="{8FAAD36F-892D-49BA-AAB8-7C5DB08AB6B0}" srcOrd="1" destOrd="0" presId="urn:microsoft.com/office/officeart/2005/8/layout/orgChart1"/>
    <dgm:cxn modelId="{7CAFA0E1-DE03-4511-8B18-612D5AC6094B}" type="presParOf" srcId="{277BD4DC-64B4-479E-B928-B3B8FA70C887}" destId="{BDCC66AD-8DCE-4BBF-BA4B-644126032633}" srcOrd="1" destOrd="0" presId="urn:microsoft.com/office/officeart/2005/8/layout/orgChart1"/>
    <dgm:cxn modelId="{F437BF99-6B4D-4F5D-A595-3452362649FB}" type="presParOf" srcId="{277BD4DC-64B4-479E-B928-B3B8FA70C887}" destId="{3D75AD2E-1F87-43BB-8545-62C39218A76C}" srcOrd="2" destOrd="0" presId="urn:microsoft.com/office/officeart/2005/8/layout/orgChart1"/>
    <dgm:cxn modelId="{39D2B48A-D6D0-4475-8893-2BC648568B57}" type="presParOf" srcId="{35C6FDBF-19A2-4DD3-8BF9-7D4113DE2786}" destId="{A03F41DA-B1B0-42CE-BE8C-C9023E7551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6958E-4623-4DBA-8621-AC3274745D47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5CEE9-72D2-43ED-8E85-CAF4C688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2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EE3B173-F636-4374-951C-6DEA5D982D81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AE65B1E-6AE9-4964-A372-B4CEC9EC2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Promotional allowances</a:t>
            </a:r>
            <a:r>
              <a:rPr lang="en-US" baseline="0" dirty="0" smtClean="0"/>
              <a:t> are sometimes used to encourage wholesalers or retailers to stock a large quantity of a product. The cash payment or prince discount gives wholesalers and retailers an incentive to sell, therefore they are more likely to promote the product.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Slotting Allowances pay for retailers discount specials, charges for store shelves, penalties for poor sales, store advertising, and display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24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Premiums are designed to motivate to buy a product when offered a</a:t>
            </a:r>
            <a:r>
              <a:rPr lang="en-US" baseline="0" dirty="0" smtClean="0"/>
              <a:t> gift in exchange.</a:t>
            </a:r>
          </a:p>
          <a:p>
            <a:endParaRPr lang="en-US" dirty="0" smtClean="0"/>
          </a:p>
          <a:p>
            <a:r>
              <a:rPr lang="en-US" dirty="0" smtClean="0"/>
              <a:t>Factory packs</a:t>
            </a:r>
            <a:r>
              <a:rPr lang="en-US" baseline="0" dirty="0" smtClean="0"/>
              <a:t> – the kids that plays with the toy from the cereal box gets a positive impression of both companies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a customer uses the premium he is reminded of the company and the experience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drawback to using premiums</a:t>
            </a:r>
            <a:r>
              <a:rPr lang="en-US" baseline="0" dirty="0" smtClean="0"/>
              <a:t> is that customers may think they are disposable. It is important for a company to not flood customers with too many premiums. This practice increases the chances that the premiums will be discarded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5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A6B42-6CD5-4874-9DDD-22021F2CD3D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Refer to Oscar Meyer Example on page 300</a:t>
            </a:r>
          </a:p>
        </p:txBody>
      </p:sp>
    </p:spTree>
    <p:extLst>
      <p:ext uri="{BB962C8B-B14F-4D97-AF65-F5344CB8AC3E}">
        <p14:creationId xmlns:p14="http://schemas.microsoft.com/office/powerpoint/2010/main" val="320670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CAN_SPAM</a:t>
            </a:r>
            <a:r>
              <a:rPr lang="en-US" baseline="0" dirty="0" smtClean="0"/>
              <a:t> act requires senders of unsolicited commercial e-mail to give recipients a way to opt out of e-mails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prohibits the use of deceptive subject lines and headers.</a:t>
            </a:r>
          </a:p>
          <a:p>
            <a:r>
              <a:rPr lang="en-US" baseline="0" dirty="0" smtClean="0"/>
              <a:t>Also requires businesses to provide valid return addresses on their-mails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5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is not the only advantage of publicity.</a:t>
            </a:r>
            <a:r>
              <a:rPr lang="en-US" baseline="0" dirty="0" smtClean="0"/>
              <a:t> All media and customer generated responses through social media are usually viewed as more objective than advertisers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People are more likely to pay attention to and believe news stories and customer feedback than advertisements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Publicity is unpaid and therefore not controlled by the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8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Companies use more than</a:t>
            </a:r>
            <a:r>
              <a:rPr lang="en-US" baseline="0" dirty="0" smtClean="0"/>
              <a:t> one type of promotion to achieve their sales goals</a:t>
            </a:r>
          </a:p>
          <a:p>
            <a:r>
              <a:rPr lang="en-US" baseline="0" dirty="0" smtClean="0"/>
              <a:t>The mix assures that their product will be recognized and only then will the product be easier to sell and generate revenue.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Ongoing and </a:t>
            </a:r>
            <a:r>
              <a:rPr lang="en-US" baseline="0" dirty="0" err="1" smtClean="0"/>
              <a:t>contiuous</a:t>
            </a:r>
            <a:r>
              <a:rPr lang="en-US" baseline="0" dirty="0" smtClean="0"/>
              <a:t> – information that is learned in one cycle of the mix is applied to the next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2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push strategy is useful for manufacturers whose products do not have a strong brand identify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products are pushed through the </a:t>
            </a:r>
            <a:r>
              <a:rPr lang="en-US" baseline="0" dirty="0" err="1" smtClean="0"/>
              <a:t>distripution</a:t>
            </a:r>
            <a:r>
              <a:rPr lang="en-US" baseline="0" dirty="0" smtClean="0"/>
              <a:t> channels by the manufacturers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pull policy of</a:t>
            </a:r>
            <a:r>
              <a:rPr lang="en-US" baseline="0" dirty="0" smtClean="0"/>
              <a:t> promotion is designed to create consumer interest and demand.  Consumer demand pulls the product through the distribution channel by encouraging wholesalers and retailers to carry a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altLang="en-US" sz="1200" b="0" dirty="0" smtClean="0">
                <a:latin typeface="Copperplate Gothic Bold" pitchFamily="34" charset="0"/>
              </a:rPr>
              <a:t>AN OLD PROVERB</a:t>
            </a:r>
          </a:p>
          <a:p>
            <a:pPr lvl="1"/>
            <a:r>
              <a:rPr lang="en-US" altLang="en-US" sz="1200" b="0" dirty="0" smtClean="0">
                <a:latin typeface="Arial" charset="0"/>
              </a:rPr>
              <a:t>A tiger asked a lion as they drank beside a lake, “Why are you always roaring?  It’s an awful noise to make.”</a:t>
            </a:r>
          </a:p>
          <a:p>
            <a:pPr lvl="1"/>
            <a:r>
              <a:rPr lang="en-US" altLang="en-US" sz="1200" b="0" dirty="0" smtClean="0">
                <a:latin typeface="Arial" charset="0"/>
              </a:rPr>
              <a:t>Between his roars the lion said, a twinkle in his eyes, “Because I am King of the Beasts and it pays to advertise?”</a:t>
            </a:r>
          </a:p>
          <a:p>
            <a:pPr lvl="1" rtl="0" eaLnBrk="1" latinLnBrk="0" hangingPunct="1"/>
            <a:r>
              <a:rPr lang="en-US" sz="1200" b="0" dirty="0" smtClean="0">
                <a:latin typeface="Arial" charset="0"/>
              </a:rPr>
              <a:t>A</a:t>
            </a:r>
            <a:r>
              <a:rPr lang="en-US" sz="1200" b="0" baseline="0" dirty="0" smtClean="0">
                <a:latin typeface="Arial" charset="0"/>
              </a:rPr>
              <a:t> </a:t>
            </a:r>
            <a:r>
              <a:rPr lang="en-US" sz="1200" b="0" kern="1200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rPr>
              <a:t>rabbit, overhearing, said, “I’m tired of being meek, I think I’ll try the lion’s plan.”</a:t>
            </a:r>
            <a:endParaRPr lang="en-US" sz="1200" b="0" dirty="0" smtClean="0">
              <a:effectLst/>
            </a:endParaRPr>
          </a:p>
          <a:p>
            <a:pPr lvl="1" rtl="0" eaLnBrk="1" latinLnBrk="0" hangingPunct="1"/>
            <a:r>
              <a:rPr lang="en-US" sz="1200" b="0" kern="1200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rPr>
              <a:t>But his roar was just a squeak.</a:t>
            </a:r>
            <a:endParaRPr lang="en-US" sz="1200" b="0" dirty="0" smtClean="0">
              <a:effectLst/>
            </a:endParaRPr>
          </a:p>
          <a:p>
            <a:pPr lvl="1"/>
            <a:r>
              <a:rPr lang="en-US" sz="1200" b="0" kern="1200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rPr>
              <a:t>The lion heard the squeaking and had lunch in the wood</a:t>
            </a:r>
            <a:endParaRPr lang="en-US" sz="1200" b="0" dirty="0" smtClean="0"/>
          </a:p>
          <a:p>
            <a:r>
              <a:rPr lang="en-US" sz="1200" b="0" dirty="0" smtClean="0"/>
              <a:t>Moral</a:t>
            </a:r>
            <a:r>
              <a:rPr lang="en-US" sz="1200" b="0" baseline="0" dirty="0" smtClean="0"/>
              <a:t> of  the story is: If you don’t have the goods, don’t advertise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37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business</a:t>
            </a:r>
            <a:r>
              <a:rPr lang="en-US" baseline="0" dirty="0" smtClean="0"/>
              <a:t> ethics require that trade promotional payments and award be offered  in a uniform manner. It also requires that terms be clearly spelled out and that no one is penalized for not achieving the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4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7604" y="1371600"/>
            <a:ext cx="8915400" cy="53913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3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-137817" y="-152400"/>
            <a:ext cx="1247931" cy="190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04" y="1371600"/>
            <a:ext cx="8915400" cy="53913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entagon 8"/>
          <p:cNvSpPr/>
          <p:nvPr userDrawn="1"/>
        </p:nvSpPr>
        <p:spPr>
          <a:xfrm>
            <a:off x="729114" y="562521"/>
            <a:ext cx="1678506" cy="809079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17</a:t>
            </a:r>
            <a:endParaRPr lang="en-US" sz="4800" b="1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255410" y="-510268"/>
            <a:ext cx="219856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9000" b="1" cap="none" spc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endParaRPr lang="en-US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8" name="Title 1"/>
          <p:cNvSpPr txBox="1">
            <a:spLocks/>
          </p:cNvSpPr>
          <p:nvPr userDrawn="1"/>
        </p:nvSpPr>
        <p:spPr>
          <a:xfrm>
            <a:off x="2359301" y="228396"/>
            <a:ext cx="6722603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5384CD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Promotional Concepts &amp; Strategies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7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5384C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b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imgres?imgurl&amp;imgrefurl=http://www.clipartbest.com/coupons-clip-art&amp;h=0&amp;w=0&amp;tbnid=Kg9S0TLjUWIaXM&amp;zoom=1&amp;tbnh=141&amp;tbnw=271&amp;docid=usjU2DrGsA_l2M&amp;tbm=isch&amp;ei=kTpIVIGrNJKFyQScqIGoBQ&amp;ved=0CAcQsCUoA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ved=0CAcQjRw&amp;url=http://jennihearted.blogspot.com/2014/04/whats-in-my-school-makeup-bag.html&amp;ei=E0FIVNfoEcOtyAS0v4DQBQ&amp;bvm=bv.77880786,d.aWw&amp;psig=AFQjCNH27tvhbLteg6D86uuXzRDv7ORk_g&amp;ust=141410772036595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source=images&amp;cd=&amp;cad=rja&amp;uact=8&amp;ved=0CAcQjRw&amp;url=http://www.youtube.com/watch?v%3DGCOlMdx5qSM&amp;ei=8kRIVIW7C9b_yQT-94CwDw&amp;psig=AFQjCNHDl7LRuZJnM3TjiidatPBfXWBBdw&amp;ust=14141086742873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Explain</a:t>
            </a:r>
            <a:r>
              <a:rPr lang="en-US" baseline="0" dirty="0" smtClean="0"/>
              <a:t> the role of promotion in business and marketing</a:t>
            </a:r>
          </a:p>
          <a:p>
            <a:pPr lvl="1"/>
            <a:r>
              <a:rPr lang="en-US" baseline="0" dirty="0" smtClean="0"/>
              <a:t>Identify types of promotion</a:t>
            </a:r>
          </a:p>
          <a:p>
            <a:pPr lvl="1"/>
            <a:r>
              <a:rPr lang="en-US" baseline="0" dirty="0" smtClean="0"/>
              <a:t>Distinguish between public relations and publicity</a:t>
            </a:r>
          </a:p>
          <a:p>
            <a:pPr lvl="1"/>
            <a:r>
              <a:rPr lang="en-US" baseline="0" dirty="0" smtClean="0"/>
              <a:t>Explain the element of a news release</a:t>
            </a:r>
          </a:p>
          <a:p>
            <a:pPr lvl="1"/>
            <a:r>
              <a:rPr lang="en-US" baseline="0" dirty="0" smtClean="0"/>
              <a:t>Describe the concept of the promotional mix</a:t>
            </a:r>
          </a:p>
          <a:p>
            <a:pPr lvl="1"/>
            <a:r>
              <a:rPr lang="en-US" baseline="0" dirty="0" smtClean="0"/>
              <a:t>Define sales promotion</a:t>
            </a:r>
          </a:p>
          <a:p>
            <a:pPr lvl="1"/>
            <a:r>
              <a:rPr lang="en-US" baseline="0" dirty="0" smtClean="0"/>
              <a:t>Explain the use of promotional tie-ins, trade sales promotion, and loyalty marketing programs</a:t>
            </a:r>
          </a:p>
        </p:txBody>
      </p:sp>
    </p:spTree>
    <p:extLst>
      <p:ext uri="{BB962C8B-B14F-4D97-AF65-F5344CB8AC3E}">
        <p14:creationId xmlns:p14="http://schemas.microsoft.com/office/powerpoint/2010/main" val="32279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sz="2400" i="1" dirty="0" smtClean="0"/>
              <a:t>Direct Marketing</a:t>
            </a:r>
          </a:p>
          <a:p>
            <a:pPr lvl="1"/>
            <a:r>
              <a:rPr lang="en-US" altLang="en-US" sz="2200" dirty="0" smtClean="0"/>
              <a:t>Advertising directed to a targeted group of prospects</a:t>
            </a:r>
          </a:p>
          <a:p>
            <a:pPr lvl="1"/>
            <a:r>
              <a:rPr lang="en-US" altLang="en-US" sz="2200" dirty="0" smtClean="0"/>
              <a:t>One way communication</a:t>
            </a:r>
          </a:p>
          <a:p>
            <a:pPr lvl="1"/>
            <a:r>
              <a:rPr lang="en-US" altLang="en-US" sz="2200" dirty="0" smtClean="0"/>
              <a:t>Two forms:  Printed and Electronic</a:t>
            </a:r>
          </a:p>
          <a:p>
            <a:pPr lvl="1"/>
            <a:r>
              <a:rPr lang="en-US" altLang="en-US" sz="2200" dirty="0" smtClean="0"/>
              <a:t>Goals:  </a:t>
            </a:r>
          </a:p>
          <a:p>
            <a:pPr lvl="2"/>
            <a:r>
              <a:rPr lang="en-US" altLang="en-US" sz="2000" dirty="0" smtClean="0"/>
              <a:t>Generate leads for sales</a:t>
            </a:r>
          </a:p>
          <a:p>
            <a:pPr lvl="2"/>
            <a:r>
              <a:rPr lang="en-US" altLang="en-US" sz="2000" dirty="0" smtClean="0"/>
              <a:t>Elicit response from the customer by making a special offer</a:t>
            </a:r>
          </a:p>
          <a:p>
            <a:pPr lvl="1"/>
            <a:r>
              <a:rPr lang="en-US" altLang="en-US" sz="2200" dirty="0" smtClean="0"/>
              <a:t>Congress passed CAN-SPAM act</a:t>
            </a:r>
          </a:p>
          <a:p>
            <a:endParaRPr lang="en-US" dirty="0"/>
          </a:p>
        </p:txBody>
      </p:sp>
      <p:pic>
        <p:nvPicPr>
          <p:cNvPr id="1026" name="Picture 2" descr="http://ts1.mm.bing.net/th?&amp;id=HN.608034341415815647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3.mm.bing.net/th?id=HN.608035655678493253&amp;w=249&amp;h=153&amp;c=7&amp;rs=1&amp;url=http%3a%2f%2fbenvivemkt.wordpress.com%2f2013%2f07%2f20%2flos-posts-con-fotos-tienen-mayor-engagement-en-facebook%2f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67274"/>
            <a:ext cx="23717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b="1" i="1" dirty="0" smtClean="0"/>
              <a:t>Sales Promotion</a:t>
            </a:r>
          </a:p>
          <a:p>
            <a:pPr lvl="1"/>
            <a:r>
              <a:rPr lang="en-US" altLang="en-US" dirty="0" smtClean="0"/>
              <a:t>All marketing activities, </a:t>
            </a:r>
            <a:r>
              <a:rPr lang="en-US" altLang="en-US" b="0" i="1" dirty="0" smtClean="0"/>
              <a:t>except</a:t>
            </a:r>
            <a:r>
              <a:rPr lang="en-US" altLang="en-US" dirty="0" smtClean="0"/>
              <a:t> personal selling, advertising and public relations, that are used to stimulate consumer purchasing and sales effectiveness.</a:t>
            </a:r>
          </a:p>
          <a:p>
            <a:pPr lvl="1"/>
            <a:r>
              <a:rPr lang="en-US" altLang="en-US" dirty="0" smtClean="0"/>
              <a:t>Objectives are to: </a:t>
            </a:r>
          </a:p>
          <a:p>
            <a:pPr lvl="2"/>
            <a:r>
              <a:rPr lang="en-US" altLang="en-US" dirty="0" smtClean="0"/>
              <a:t>increase sales</a:t>
            </a:r>
          </a:p>
          <a:p>
            <a:pPr lvl="2"/>
            <a:r>
              <a:rPr lang="en-US" altLang="en-US" dirty="0" smtClean="0"/>
              <a:t>inform customers about new products</a:t>
            </a:r>
          </a:p>
          <a:p>
            <a:pPr lvl="2"/>
            <a:r>
              <a:rPr lang="en-US" altLang="en-US" dirty="0" smtClean="0"/>
              <a:t>create a positive store or corporate image </a:t>
            </a:r>
            <a:endParaRPr lang="en-US" dirty="0"/>
          </a:p>
        </p:txBody>
      </p:sp>
      <p:pic>
        <p:nvPicPr>
          <p:cNvPr id="2050" name="Picture 2" descr="http://ts1.mm.bing.net/th?&amp;id=HN.607988698799737983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65320"/>
            <a:ext cx="3829050" cy="22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b="1" i="1" dirty="0" smtClean="0"/>
              <a:t>Public Relations and Publicity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hlink"/>
                </a:solidFill>
                <a:latin typeface="+mn-lt"/>
              </a:rPr>
              <a:t>Public relations</a:t>
            </a:r>
            <a:r>
              <a:rPr lang="en-US" altLang="en-US" sz="2200" dirty="0" smtClean="0">
                <a:latin typeface="+mn-lt"/>
              </a:rPr>
              <a:t> is any activity designed to </a:t>
            </a:r>
            <a:r>
              <a:rPr lang="en-US" altLang="en-US" sz="2200" b="0" dirty="0" smtClean="0">
                <a:latin typeface="+mn-lt"/>
              </a:rPr>
              <a:t>create </a:t>
            </a:r>
            <a:r>
              <a:rPr lang="en-US" altLang="en-US" sz="2200" b="0" i="1" dirty="0" smtClean="0">
                <a:latin typeface="+mn-lt"/>
              </a:rPr>
              <a:t>a favorable image</a:t>
            </a:r>
            <a:r>
              <a:rPr lang="en-US" altLang="en-US" sz="2200" dirty="0" smtClean="0">
                <a:latin typeface="+mn-lt"/>
              </a:rPr>
              <a:t> towards a business or its products.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Sponsoring cultural and charity events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Awarding scholarships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Donating money and product to causes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hlink"/>
                </a:solidFill>
                <a:latin typeface="+mn-lt"/>
              </a:rPr>
              <a:t>Publicity</a:t>
            </a:r>
            <a:r>
              <a:rPr lang="en-US" altLang="en-US" sz="2200" dirty="0" smtClean="0">
                <a:latin typeface="+mn-lt"/>
              </a:rPr>
              <a:t> is a kind of public relations that involves placing positive information about a company or products in the media.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Advantages - It’s FREE and is viewed as more objective &amp; credible than advertisements 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Disadvantage - It cannot be controlled</a:t>
            </a:r>
            <a:endParaRPr lang="en-US" sz="2000" dirty="0">
              <a:latin typeface="+mn-lt"/>
            </a:endParaRPr>
          </a:p>
        </p:txBody>
      </p:sp>
      <p:pic>
        <p:nvPicPr>
          <p:cNvPr id="3074" name="Picture 2" descr="http://ts1.mm.bing.net/th?&amp;id=HN.608043485404071858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3" b="10421"/>
          <a:stretch/>
        </p:blipFill>
        <p:spPr bwMode="auto">
          <a:xfrm>
            <a:off x="383778" y="5502729"/>
            <a:ext cx="3036094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2.mm.bing.net/th?id=HN.608029320602191279&amp;w=193&amp;h=181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53000"/>
            <a:ext cx="18383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sz="2400" dirty="0" smtClean="0"/>
              <a:t>Public Relations: News Release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One of the most important media tools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News Release is an announcement sent to media outlets regarding: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Developments of company’s products and services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Facilities and operations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Partners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Revenues and earning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Employees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Events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See page 398 for an example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5701391" y="3452586"/>
            <a:ext cx="2697843" cy="6622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 Relations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7557" y="4853215"/>
            <a:ext cx="1182914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Media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500" y="4853215"/>
            <a:ext cx="1182914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News Release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1614" y="6248400"/>
            <a:ext cx="2057400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Publicity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endCxn id="6" idx="0"/>
          </p:cNvCxnSpPr>
          <p:nvPr/>
        </p:nvCxnSpPr>
        <p:spPr>
          <a:xfrm>
            <a:off x="5861957" y="4114800"/>
            <a:ext cx="0" cy="738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53400" y="4114799"/>
            <a:ext cx="0" cy="738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24600" y="5509985"/>
            <a:ext cx="0" cy="738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96200" y="5509985"/>
            <a:ext cx="0" cy="738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-228600"/>
            <a:ext cx="7534275" cy="751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2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ifcdn.com/images/110dc7f0dcbb8630aad86b5f0e8bd3a72eadbad0f05877b5b2e70b995545ee7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19125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/>
            <a:r>
              <a:rPr lang="en-US" altLang="en-US" dirty="0" smtClean="0"/>
              <a:t>Coordination of Promotional Mix</a:t>
            </a:r>
          </a:p>
          <a:p>
            <a:pPr lvl="1"/>
            <a:r>
              <a:rPr lang="en-US" altLang="en-US" sz="2200" dirty="0" smtClean="0"/>
              <a:t>Each type of promotion compliments the other</a:t>
            </a:r>
          </a:p>
          <a:p>
            <a:pPr lvl="2"/>
            <a:r>
              <a:rPr lang="en-US" altLang="en-US" sz="2000" dirty="0" smtClean="0">
                <a:solidFill>
                  <a:schemeClr val="hlink"/>
                </a:solidFill>
              </a:rPr>
              <a:t>Advertising </a:t>
            </a:r>
            <a:r>
              <a:rPr lang="en-US" altLang="en-US" sz="2000" dirty="0" smtClean="0"/>
              <a:t>creates awareness</a:t>
            </a:r>
          </a:p>
          <a:p>
            <a:pPr lvl="2"/>
            <a:r>
              <a:rPr lang="en-US" altLang="en-US" sz="2000" dirty="0" smtClean="0">
                <a:solidFill>
                  <a:schemeClr val="hlink"/>
                </a:solidFill>
              </a:rPr>
              <a:t>Public relations</a:t>
            </a:r>
            <a:r>
              <a:rPr lang="en-US" altLang="en-US" sz="2000" dirty="0" smtClean="0"/>
              <a:t> creates a favorable image</a:t>
            </a:r>
          </a:p>
          <a:p>
            <a:pPr lvl="2"/>
            <a:r>
              <a:rPr lang="en-US" altLang="en-US" sz="2000" dirty="0" smtClean="0">
                <a:solidFill>
                  <a:schemeClr val="hlink"/>
                </a:solidFill>
              </a:rPr>
              <a:t>Sales promotion</a:t>
            </a:r>
            <a:r>
              <a:rPr lang="en-US" altLang="en-US" sz="2000" dirty="0" smtClean="0"/>
              <a:t> stimulates sales, reinforces advertising and supports selling efforts.</a:t>
            </a:r>
          </a:p>
          <a:p>
            <a:pPr lvl="2"/>
            <a:r>
              <a:rPr lang="en-US" altLang="en-US" sz="2000" dirty="0" smtClean="0">
                <a:solidFill>
                  <a:schemeClr val="hlink"/>
                </a:solidFill>
              </a:rPr>
              <a:t>Personal selling</a:t>
            </a:r>
            <a:r>
              <a:rPr lang="en-US" altLang="en-US" sz="2000" dirty="0" smtClean="0"/>
              <a:t> helps complete the sale</a:t>
            </a:r>
          </a:p>
          <a:p>
            <a:pPr lvl="1"/>
            <a:r>
              <a:rPr lang="en-US" altLang="en-US" sz="2200" dirty="0" smtClean="0"/>
              <a:t>It is important to take all of these activities into account when developing a promotional budget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71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5"/>
          <a:stretch/>
        </p:blipFill>
        <p:spPr bwMode="auto">
          <a:xfrm>
            <a:off x="2331220" y="1371600"/>
            <a:ext cx="681278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0" r="24419" b="60745"/>
          <a:stretch/>
        </p:blipFill>
        <p:spPr bwMode="auto">
          <a:xfrm>
            <a:off x="4997" y="2362200"/>
            <a:ext cx="2590800" cy="260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2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76073234"/>
              </p:ext>
            </p:extLst>
          </p:nvPr>
        </p:nvGraphicFramePr>
        <p:xfrm>
          <a:off x="36286" y="1905000"/>
          <a:ext cx="883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30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dirty="0" smtClean="0"/>
              <a:t>Push-Pull Concept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/>
              <a:t>Push Policy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Manufacturer pushes the product into the retailer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Promotion is directed to members of the distribution channel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Relies heavily on personal selling and sales promotion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Trade shows and trade discounts</a:t>
            </a:r>
            <a:endParaRPr lang="en-US" altLang="en-US" sz="20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</p:txBody>
      </p:sp>
      <p:pic>
        <p:nvPicPr>
          <p:cNvPr id="4098" name="Picture 2" descr="http://ts1.mm.bing.net/th?&amp;id=HN.607995287279438978&amp;w=300&amp;h=300&amp;c=0&amp;pid=1.9&amp;rs=0&amp;p=0&amp;url=http%3A%2F%2Fwww.destination360.com%2Fnorth-america%2Fus%2Fnew-jersey%2Fatlantic-city%2Fatlantic-city-trade-sh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rketing-made-simple.com/images/articles/push-pull-strategy/push-pull-promotional-strateg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9"/>
          <a:stretch/>
        </p:blipFill>
        <p:spPr bwMode="auto">
          <a:xfrm>
            <a:off x="4572000" y="3733800"/>
            <a:ext cx="4134162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17.1 – The Promotional</a:t>
            </a:r>
            <a:r>
              <a:rPr lang="en-US" baseline="0" dirty="0" smtClean="0"/>
              <a:t> Mix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Main Idea</a:t>
            </a:r>
          </a:p>
          <a:p>
            <a:pPr lvl="2"/>
            <a:r>
              <a:rPr lang="en-US" dirty="0" smtClean="0"/>
              <a:t>The combination of personal selling, advertising,</a:t>
            </a:r>
            <a:r>
              <a:rPr lang="en-US" baseline="0" dirty="0" smtClean="0"/>
              <a:t> direct marketing, sales promotion, and public relations makes up the promotional mix.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b="1" dirty="0" smtClean="0"/>
              <a:t>Pull Policy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Directs promotion towards customers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Designed to created customer interest and demand to pull retailers into carrying the product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Relies heavily on advertising as well as premiums, samples and demonstrations.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Half off and clearance sales</a:t>
            </a:r>
            <a:endParaRPr lang="en-US" dirty="0"/>
          </a:p>
        </p:txBody>
      </p:sp>
      <p:pic>
        <p:nvPicPr>
          <p:cNvPr id="3" name="Picture 4" descr="http://www.marketing-made-simple.com/images/articles/push-pull-strategy/push-pull-promotional-strateg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648200" y="3657600"/>
            <a:ext cx="35718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s1.mm.bing.net/th?&amp;id=HN.608019566726676900&amp;w=314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810000"/>
            <a:ext cx="370114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2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17.2 – Types of Promotion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Main</a:t>
            </a:r>
            <a:r>
              <a:rPr lang="en-US" baseline="0" dirty="0" smtClean="0"/>
              <a:t> Idea</a:t>
            </a:r>
          </a:p>
          <a:p>
            <a:pPr lvl="2"/>
            <a:r>
              <a:rPr lang="en-US" dirty="0" smtClean="0"/>
              <a:t>Sales promotions include different techniques to increase sales</a:t>
            </a:r>
            <a:r>
              <a:rPr lang="en-US" baseline="0" dirty="0" smtClean="0"/>
              <a:t> and inform customers about a company’s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dirty="0" smtClean="0"/>
              <a:t>Sales Promotion</a:t>
            </a:r>
          </a:p>
          <a:p>
            <a:pPr lvl="1"/>
            <a:r>
              <a:rPr lang="en-US" altLang="en-US" sz="2200" dirty="0" smtClean="0"/>
              <a:t>A short term incentive offered to encourage buying a good or service</a:t>
            </a:r>
          </a:p>
          <a:p>
            <a:pPr lvl="1"/>
            <a:r>
              <a:rPr lang="en-US" altLang="en-US" sz="2200" dirty="0" smtClean="0"/>
              <a:t>Purpose is to:</a:t>
            </a:r>
          </a:p>
          <a:p>
            <a:pPr lvl="2"/>
            <a:r>
              <a:rPr lang="en-US" altLang="en-US" sz="2000" dirty="0" smtClean="0"/>
              <a:t>Increase demand and stimulate sales</a:t>
            </a:r>
          </a:p>
          <a:p>
            <a:pPr lvl="2"/>
            <a:r>
              <a:rPr lang="en-US" altLang="en-US" sz="2000" dirty="0" smtClean="0"/>
              <a:t>Encourage customers to try new products</a:t>
            </a:r>
          </a:p>
          <a:p>
            <a:pPr lvl="2"/>
            <a:r>
              <a:rPr lang="en-US" altLang="en-US" sz="2000" dirty="0" smtClean="0"/>
              <a:t>Build awareness</a:t>
            </a:r>
          </a:p>
          <a:p>
            <a:pPr lvl="2"/>
            <a:r>
              <a:rPr lang="en-US" altLang="en-US" sz="2000" dirty="0" smtClean="0"/>
              <a:t>Increase purchases by current customers</a:t>
            </a:r>
          </a:p>
          <a:p>
            <a:pPr lvl="2"/>
            <a:r>
              <a:rPr lang="en-US" altLang="en-US" sz="2000" dirty="0" smtClean="0"/>
              <a:t>Reward loyalty</a:t>
            </a:r>
          </a:p>
          <a:p>
            <a:pPr>
              <a:buFontTx/>
              <a:buNone/>
            </a:pPr>
            <a:endParaRPr lang="en-US" altLang="en-US" sz="3100" dirty="0" smtClean="0">
              <a:sym typeface="Wingdings 3" pitchFamily="18" charset="2"/>
            </a:endParaRPr>
          </a:p>
          <a:p>
            <a:pPr lvl="1"/>
            <a:endParaRPr lang="en-US" dirty="0"/>
          </a:p>
        </p:txBody>
      </p:sp>
      <p:pic>
        <p:nvPicPr>
          <p:cNvPr id="1026" name="Picture 2" descr="http://ts1.mm.bing.net/th?&amp;id=HN.608019184482451528&amp;w=300&amp;h=300&amp;c=0&amp;pid=1.9&amp;rs=0&amp;p=0&amp;url=http%3A%2F%2Fwww.everydayonsales.com%2F23602%2Fmcdonalds-malaysia-double-cheeseburger-buy-1-get-1-f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5410200" cy="23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438400"/>
            <a:ext cx="655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“Sales promotions may be either </a:t>
            </a:r>
            <a:r>
              <a:rPr lang="en-US" sz="4400" b="1" dirty="0" smtClean="0">
                <a:solidFill>
                  <a:srgbClr val="FF0000"/>
                </a:solidFill>
              </a:rPr>
              <a:t>business-to-business </a:t>
            </a:r>
            <a:r>
              <a:rPr lang="en-US" sz="4400" b="1" dirty="0" smtClean="0"/>
              <a:t>(B2B) or </a:t>
            </a:r>
            <a:r>
              <a:rPr lang="en-US" sz="4400" b="1" dirty="0" smtClean="0">
                <a:solidFill>
                  <a:srgbClr val="FF0000"/>
                </a:solidFill>
              </a:rPr>
              <a:t>business-to-consumer </a:t>
            </a:r>
            <a:r>
              <a:rPr lang="en-US" sz="4400" b="1" dirty="0" smtClean="0"/>
              <a:t>(B2C)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/>
              <a:t>activities”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690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dirty="0" smtClean="0"/>
              <a:t>Sales Promotion</a:t>
            </a:r>
          </a:p>
          <a:p>
            <a:pPr lvl="1"/>
            <a:r>
              <a:rPr lang="en-US" altLang="en-US" sz="2200" dirty="0" smtClean="0"/>
              <a:t>Can be directed to all members of the channel of distribution and a company’s sales force</a:t>
            </a:r>
          </a:p>
          <a:p>
            <a:pPr lvl="1">
              <a:buFontTx/>
              <a:buNone/>
            </a:pPr>
            <a:r>
              <a:rPr lang="en-US" altLang="en-US" sz="2200" dirty="0" smtClean="0"/>
              <a:t>  Manufacturers </a:t>
            </a:r>
            <a:r>
              <a:rPr lang="en-US" altLang="en-US" sz="2200" dirty="0" smtClean="0">
                <a:sym typeface="Wingdings 3" pitchFamily="18" charset="2"/>
              </a:rPr>
              <a:t>Wholesalers Retailers Consumers</a:t>
            </a:r>
          </a:p>
          <a:p>
            <a:pPr lvl="1"/>
            <a:endParaRPr lang="en-US" altLang="en-US" sz="2200" dirty="0" smtClean="0">
              <a:sym typeface="Wingdings 3" pitchFamily="18" charset="2"/>
            </a:endParaRPr>
          </a:p>
          <a:p>
            <a:pPr lvl="1"/>
            <a:r>
              <a:rPr lang="en-US" altLang="en-US" sz="2200" dirty="0" smtClean="0">
                <a:sym typeface="Wingdings 3" pitchFamily="18" charset="2"/>
              </a:rPr>
              <a:t>Usually supported by advertising activities</a:t>
            </a:r>
          </a:p>
          <a:p>
            <a:pPr lvl="1"/>
            <a:endParaRPr lang="en-US" altLang="en-US" sz="2200" dirty="0" smtClean="0">
              <a:sym typeface="Wingdings 3" pitchFamily="18" charset="2"/>
            </a:endParaRPr>
          </a:p>
          <a:p>
            <a:pPr lvl="1"/>
            <a:r>
              <a:rPr lang="en-US" altLang="en-US" sz="2200" dirty="0" smtClean="0">
                <a:sym typeface="Wingdings 3" pitchFamily="18" charset="2"/>
              </a:rPr>
              <a:t>May be Trade Oriented (business to business) or Consumer Oriented (business to consumer)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dirty="0" smtClean="0"/>
              <a:t>Trade Promotions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Sales promotions designed to get support for a product from manufacturers, wholesalers and retailers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More money spent promoting to businesses than consumers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Major Trade Promotions include: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Promotional Allowances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Cooperative Advertising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Slotting Allowances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Sales Force Promotions/Incentives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Trade Shows and Conventions</a:t>
            </a:r>
            <a:endParaRPr lang="en-US" sz="2000" dirty="0"/>
          </a:p>
        </p:txBody>
      </p:sp>
      <p:pic>
        <p:nvPicPr>
          <p:cNvPr id="2050" name="Picture 2" descr="http://ts1.mm.bing.net/th?&amp;id=HN.608000965233478299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46220"/>
            <a:ext cx="4000500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dirty="0" smtClean="0"/>
              <a:t>Major Trade Promotions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tx1"/>
                </a:solidFill>
              </a:rPr>
              <a:t>Promotional Allowance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Price discount or cash payments given to wholesalers or retailers for performing activities</a:t>
            </a:r>
            <a:r>
              <a:rPr lang="en-US" altLang="en-US" sz="2000" dirty="0" smtClean="0">
                <a:solidFill>
                  <a:srgbClr val="FFFF00"/>
                </a:solidFill>
              </a:rPr>
              <a:t> </a:t>
            </a:r>
            <a:r>
              <a:rPr lang="en-US" altLang="en-US" sz="2000" dirty="0" smtClean="0"/>
              <a:t>to encourage sales</a:t>
            </a:r>
          </a:p>
          <a:p>
            <a:pPr lvl="1">
              <a:lnSpc>
                <a:spcPct val="90000"/>
              </a:lnSpc>
            </a:pPr>
            <a:endParaRPr lang="en-US" altLang="en-US" sz="22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tx1"/>
                </a:solidFill>
              </a:rPr>
              <a:t>Cooperative Advertising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altLang="en-US" sz="2000" dirty="0" smtClean="0"/>
              <a:t>Manufacturer helps pay for advertising its product locally</a:t>
            </a:r>
          </a:p>
          <a:p>
            <a:pPr lvl="1">
              <a:lnSpc>
                <a:spcPct val="90000"/>
              </a:lnSpc>
            </a:pPr>
            <a:endParaRPr lang="en-US" altLang="en-US" sz="22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tx1"/>
                </a:solidFill>
              </a:rPr>
              <a:t>Slotting Allowances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Cash premium paid by a manufacturer to a retailer for costs to put product on its shelves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 smtClean="0"/>
              <a:t>Can range from a few thousand dollars to over a few million 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dirty="0" smtClean="0"/>
              <a:t>Major Trade Promotions (cont.)</a:t>
            </a:r>
          </a:p>
          <a:p>
            <a:pPr lvl="1">
              <a:lnSpc>
                <a:spcPct val="90000"/>
              </a:lnSpc>
            </a:pPr>
            <a:endParaRPr lang="en-US" altLang="en-US" sz="22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tx1"/>
                </a:solidFill>
              </a:rPr>
              <a:t>Sales Force Promotions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Awards given to managers and employees who meet or exceed sales quotas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May include prizes such as merchandise, travel or cash</a:t>
            </a:r>
          </a:p>
          <a:p>
            <a:pPr lvl="1">
              <a:lnSpc>
                <a:spcPct val="9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Trade </a:t>
            </a:r>
            <a:r>
              <a:rPr lang="en-US" altLang="en-US" dirty="0">
                <a:solidFill>
                  <a:schemeClr val="tx1"/>
                </a:solidFill>
              </a:rPr>
              <a:t>Shows and Conventions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Designed to reach wholesalers and retailers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Provide opportunities to introduce new products, increase sales and gain continued support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3074" name="Picture 2" descr="http://behance.vo.llnwd.net/profiles3/232624/projects/709618/78666450fc9bc3d708616168ab42d53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339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dirty="0" smtClean="0"/>
              <a:t>Consumers Sales Promotions</a:t>
            </a:r>
          </a:p>
          <a:p>
            <a:pPr lvl="1"/>
            <a:r>
              <a:rPr lang="en-US" altLang="en-US" dirty="0" smtClean="0"/>
              <a:t>Sales promotions designed to encourage consumers to buy a product</a:t>
            </a:r>
          </a:p>
          <a:p>
            <a:pPr lvl="1"/>
            <a:r>
              <a:rPr lang="en-US" altLang="en-US" dirty="0" smtClean="0"/>
              <a:t>More than half the households in the US take advantage every year</a:t>
            </a:r>
          </a:p>
          <a:p>
            <a:pPr lvl="1"/>
            <a:r>
              <a:rPr lang="en-US" altLang="en-US" dirty="0" smtClean="0"/>
              <a:t>Major Consumer Sales Promotions include:</a:t>
            </a:r>
          </a:p>
          <a:p>
            <a:pPr lvl="2"/>
            <a:r>
              <a:rPr lang="en-US" altLang="en-US" sz="2000" dirty="0" smtClean="0"/>
              <a:t>Coupon		</a:t>
            </a:r>
            <a:r>
              <a:rPr lang="en-US" sz="20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altLang="en-US" sz="2000" baseline="0" dirty="0" smtClean="0"/>
              <a:t> Deals</a:t>
            </a:r>
            <a:endParaRPr lang="en-US" altLang="en-US" sz="2000" dirty="0" smtClean="0"/>
          </a:p>
          <a:p>
            <a:pPr lvl="2"/>
            <a:r>
              <a:rPr lang="en-US" altLang="en-US" sz="2000" dirty="0" smtClean="0"/>
              <a:t>Premiums		</a:t>
            </a:r>
            <a:r>
              <a:rPr lang="en-US" altLang="en-US" sz="2000" dirty="0" smtClean="0">
                <a:cs typeface="Times New Roman" pitchFamily="18" charset="0"/>
              </a:rPr>
              <a:t>– </a:t>
            </a:r>
            <a:r>
              <a:rPr lang="en-US" altLang="en-US" sz="2000" dirty="0" smtClean="0"/>
              <a:t>Loyalty Marketing programs</a:t>
            </a:r>
          </a:p>
          <a:p>
            <a:pPr lvl="2"/>
            <a:r>
              <a:rPr lang="en-US" altLang="en-US" sz="2000" dirty="0" smtClean="0"/>
              <a:t>Sponsorships		</a:t>
            </a:r>
            <a:r>
              <a:rPr lang="en-US" altLang="en-US" sz="2000" dirty="0" smtClean="0">
                <a:cs typeface="Times New Roman" pitchFamily="18" charset="0"/>
              </a:rPr>
              <a:t>–</a:t>
            </a:r>
            <a:r>
              <a:rPr lang="en-US" altLang="en-US" sz="2000" dirty="0" smtClean="0"/>
              <a:t> Promotional Tie-ins</a:t>
            </a:r>
          </a:p>
          <a:p>
            <a:pPr lvl="2"/>
            <a:r>
              <a:rPr lang="en-US" altLang="en-US" sz="2000" dirty="0" smtClean="0"/>
              <a:t>Incentives		</a:t>
            </a:r>
            <a:r>
              <a:rPr lang="en-US" altLang="en-US" sz="2000" dirty="0" smtClean="0">
                <a:cs typeface="Times New Roman" pitchFamily="18" charset="0"/>
              </a:rPr>
              <a:t>–</a:t>
            </a:r>
            <a:r>
              <a:rPr lang="en-US" altLang="en-US" sz="2000" dirty="0" smtClean="0"/>
              <a:t> Product Placement</a:t>
            </a:r>
          </a:p>
          <a:p>
            <a:pPr lvl="2"/>
            <a:r>
              <a:rPr lang="en-US" altLang="en-US" sz="2000" dirty="0" smtClean="0"/>
              <a:t>Product Samples 	</a:t>
            </a:r>
            <a:r>
              <a:rPr lang="en-US" altLang="en-US" sz="2000" dirty="0" smtClean="0">
                <a:cs typeface="Times New Roman" pitchFamily="18" charset="0"/>
              </a:rPr>
              <a:t>–</a:t>
            </a:r>
            <a:r>
              <a:rPr lang="en-US" altLang="en-US" sz="2000" dirty="0" smtClean="0"/>
              <a:t> Visual Merchandising</a:t>
            </a:r>
          </a:p>
          <a:p>
            <a:pPr lvl="1"/>
            <a:endParaRPr lang="en-US" altLang="en-US" sz="2000" dirty="0" smtClean="0"/>
          </a:p>
          <a:p>
            <a:pPr lvl="1"/>
            <a:endParaRPr lang="en-US" altLang="en-US" sz="2400" dirty="0" smtClean="0"/>
          </a:p>
          <a:p>
            <a:pPr lvl="1"/>
            <a:endParaRPr lang="en-US" alt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rtl="0" eaLnBrk="1" latinLnBrk="0" hangingPunct="1"/>
            <a:r>
              <a:rPr lang="en-US" b="1" kern="1200" dirty="0" smtClean="0">
                <a:solidFill>
                  <a:schemeClr val="tx1"/>
                </a:solidFill>
                <a:effectLst/>
              </a:rPr>
              <a:t>Coupons</a:t>
            </a:r>
            <a:r>
              <a:rPr lang="en-US" b="0" kern="1200" dirty="0" smtClean="0">
                <a:solidFill>
                  <a:schemeClr val="tx1"/>
                </a:solidFill>
                <a:effectLst/>
              </a:rPr>
              <a:t> (Most popular premium)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2" rtl="0" eaLnBrk="1" latinLnBrk="0" hangingPunct="1"/>
            <a:endParaRPr lang="en-US" sz="2200" b="0" kern="1200" dirty="0" smtClean="0">
              <a:solidFill>
                <a:schemeClr val="tx1"/>
              </a:solidFill>
              <a:effectLst/>
            </a:endParaRPr>
          </a:p>
          <a:p>
            <a:pPr lvl="2" rtl="0" eaLnBrk="1" latinLnBrk="0" hangingPunct="1"/>
            <a:r>
              <a:rPr lang="en-US" sz="2200" b="0" kern="1200" dirty="0" smtClean="0">
                <a:solidFill>
                  <a:schemeClr val="tx1"/>
                </a:solidFill>
                <a:effectLst/>
              </a:rPr>
              <a:t>Certificates that offer cash discounts</a:t>
            </a:r>
          </a:p>
          <a:p>
            <a:pPr lvl="2" rtl="0" eaLnBrk="1" latinLnBrk="0" hangingPunct="1"/>
            <a:endParaRPr lang="en-US" sz="2200" b="0" kern="1200" dirty="0" smtClean="0">
              <a:solidFill>
                <a:schemeClr val="tx1"/>
              </a:solidFill>
              <a:effectLst/>
            </a:endParaRPr>
          </a:p>
          <a:p>
            <a:pPr lvl="2" rtl="0" eaLnBrk="1" latinLnBrk="0" hangingPunct="1"/>
            <a:r>
              <a:rPr lang="en-US" sz="2200" b="0" kern="1200" dirty="0" smtClean="0">
                <a:solidFill>
                  <a:schemeClr val="tx1"/>
                </a:solidFill>
                <a:effectLst/>
              </a:rPr>
              <a:t>Used to introduce new products</a:t>
            </a:r>
          </a:p>
          <a:p>
            <a:pPr lvl="2" rtl="0" eaLnBrk="1" latinLnBrk="0" hangingPunct="1"/>
            <a:endParaRPr lang="en-US" sz="2200" b="0" kern="1200" dirty="0" smtClean="0">
              <a:solidFill>
                <a:schemeClr val="tx1"/>
              </a:solidFill>
              <a:effectLst/>
            </a:endParaRPr>
          </a:p>
          <a:p>
            <a:pPr lvl="2" rtl="0" eaLnBrk="1" latinLnBrk="0" hangingPunct="1"/>
            <a:r>
              <a:rPr lang="en-US" sz="2200" b="0" kern="1200" dirty="0" smtClean="0">
                <a:solidFill>
                  <a:schemeClr val="tx1"/>
                </a:solidFill>
                <a:effectLst/>
              </a:rPr>
              <a:t>Used</a:t>
            </a:r>
            <a:r>
              <a:rPr lang="en-US" sz="2200" b="0" kern="1200" baseline="0" dirty="0" smtClean="0">
                <a:solidFill>
                  <a:schemeClr val="tx1"/>
                </a:solidFill>
                <a:effectLst/>
              </a:rPr>
              <a:t> to enhance the sales of existing products</a:t>
            </a:r>
          </a:p>
          <a:p>
            <a:pPr lvl="2" rtl="0" eaLnBrk="1" latinLnBrk="0" hangingPunct="1"/>
            <a:endParaRPr lang="en-US" sz="2200" b="0" kern="1200" baseline="0" dirty="0" smtClean="0">
              <a:solidFill>
                <a:schemeClr val="tx1"/>
              </a:solidFill>
              <a:effectLst/>
            </a:endParaRPr>
          </a:p>
          <a:p>
            <a:pPr lvl="2" rtl="0" eaLnBrk="1" latinLnBrk="0" hangingPunct="1"/>
            <a:r>
              <a:rPr lang="en-US" sz="2200" b="0" kern="1200" baseline="0" dirty="0" smtClean="0">
                <a:solidFill>
                  <a:schemeClr val="tx1"/>
                </a:solidFill>
                <a:effectLst/>
              </a:rPr>
              <a:t>Encourages retailers to stock and display both</a:t>
            </a:r>
          </a:p>
          <a:p>
            <a:pPr lvl="2" rtl="0" eaLnBrk="1" latinLnBrk="0" hangingPunct="1"/>
            <a:endParaRPr lang="en-US" sz="2200" b="0" kern="1200" baseline="0" dirty="0" smtClean="0">
              <a:solidFill>
                <a:schemeClr val="tx1"/>
              </a:solidFill>
              <a:effectLst/>
            </a:endParaRPr>
          </a:p>
          <a:p>
            <a:pPr lvl="2" rtl="0" eaLnBrk="1" latinLnBrk="0" hangingPunct="1"/>
            <a:r>
              <a:rPr lang="en-US" sz="2200" b="0" kern="1200" baseline="0" dirty="0" smtClean="0">
                <a:solidFill>
                  <a:schemeClr val="tx1"/>
                </a:solidFill>
                <a:effectLst/>
              </a:rPr>
              <a:t>Placed in or on packages, in newspapers and magazines</a:t>
            </a:r>
          </a:p>
          <a:p>
            <a:pPr lvl="2" rtl="0" eaLnBrk="1" latinLnBrk="0" hangingPunct="1"/>
            <a:endParaRPr lang="en-US" sz="2200" b="0" kern="1200" baseline="0" dirty="0" smtClean="0">
              <a:solidFill>
                <a:schemeClr val="tx1"/>
              </a:solidFill>
              <a:effectLst/>
            </a:endParaRPr>
          </a:p>
          <a:p>
            <a:pPr lvl="2" rtl="0" eaLnBrk="1" latinLnBrk="0" hangingPunct="1"/>
            <a:r>
              <a:rPr lang="en-US" sz="2200" b="0" kern="1200" baseline="0" dirty="0" smtClean="0">
                <a:solidFill>
                  <a:schemeClr val="tx1"/>
                </a:solidFill>
                <a:effectLst/>
              </a:rPr>
              <a:t>Limited time with value that expires</a:t>
            </a:r>
          </a:p>
          <a:p>
            <a:pPr lvl="2" rtl="0" eaLnBrk="1" latinLnBrk="0" hangingPunct="1"/>
            <a:endParaRPr lang="en-US" sz="22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https://encrypted-tbn2.gstatic.com/images?q=tbn:ANd9GcQhPTmIH8xGDqG9CcChguxVyUDzDhy8m5NBV80qNORefNJGuwNOECCBYzI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5812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sz="2200" i="1" dirty="0">
                <a:solidFill>
                  <a:srgbClr val="FA2E0C"/>
                </a:solidFill>
              </a:rPr>
              <a:t>Promotion</a:t>
            </a:r>
            <a:r>
              <a:rPr lang="en-US" altLang="en-US" sz="2200" dirty="0">
                <a:solidFill>
                  <a:srgbClr val="FA2E0C"/>
                </a:solidFill>
              </a:rPr>
              <a:t> </a:t>
            </a:r>
            <a:r>
              <a:rPr lang="en-US" altLang="en-US" sz="2200" dirty="0"/>
              <a:t>is any form of communication a business uses </a:t>
            </a:r>
          </a:p>
          <a:p>
            <a:pPr lvl="2"/>
            <a:r>
              <a:rPr lang="en-US" altLang="en-US" sz="2200" dirty="0"/>
              <a:t>to inform, persuade or remind people about products and services</a:t>
            </a:r>
          </a:p>
          <a:p>
            <a:pPr lvl="2"/>
            <a:r>
              <a:rPr lang="en-US" altLang="en-US" sz="2200" dirty="0"/>
              <a:t>to improve the public image of an organization</a:t>
            </a:r>
          </a:p>
          <a:p>
            <a:pPr lvl="2"/>
            <a:r>
              <a:rPr lang="en-US" altLang="en-US" sz="2200" dirty="0"/>
              <a:t>Educate the public about an issue, trend or to advocate a change in law or policy</a:t>
            </a:r>
          </a:p>
          <a:p>
            <a:pPr lvl="1"/>
            <a:r>
              <a:rPr lang="en-US" altLang="en-US" sz="2200" dirty="0"/>
              <a:t>Goal of Promotional Communication Process </a:t>
            </a:r>
            <a:endParaRPr lang="en-US" altLang="en-US" sz="2200" dirty="0" smtClean="0"/>
          </a:p>
          <a:p>
            <a:pPr lvl="1"/>
            <a:r>
              <a:rPr lang="en-US" altLang="en-US" sz="2200" dirty="0" smtClean="0">
                <a:solidFill>
                  <a:srgbClr val="FA2E0C"/>
                </a:solidFill>
              </a:rPr>
              <a:t>AIDA</a:t>
            </a:r>
          </a:p>
          <a:p>
            <a:pPr lvl="2"/>
            <a:r>
              <a:rPr lang="en-US" altLang="en-US" sz="2000" b="0" u="sng" dirty="0" smtClean="0">
                <a:solidFill>
                  <a:srgbClr val="FA2E0C"/>
                </a:solidFill>
              </a:rPr>
              <a:t>A</a:t>
            </a:r>
            <a:r>
              <a:rPr lang="en-US" altLang="en-US" sz="2000" dirty="0" smtClean="0"/>
              <a:t>ttract Attention</a:t>
            </a:r>
          </a:p>
          <a:p>
            <a:pPr lvl="2"/>
            <a:r>
              <a:rPr lang="en-US" altLang="en-US" sz="2000" dirty="0" smtClean="0"/>
              <a:t>Build </a:t>
            </a:r>
            <a:r>
              <a:rPr lang="en-US" altLang="en-US" sz="2000" b="0" u="sng" dirty="0" smtClean="0">
                <a:solidFill>
                  <a:srgbClr val="FA2E0C"/>
                </a:solidFill>
              </a:rPr>
              <a:t>I</a:t>
            </a:r>
            <a:r>
              <a:rPr lang="en-US" altLang="en-US" sz="2000" dirty="0" smtClean="0"/>
              <a:t>nterest</a:t>
            </a:r>
          </a:p>
          <a:p>
            <a:pPr lvl="2"/>
            <a:r>
              <a:rPr lang="en-US" altLang="en-US" sz="2000" b="0" u="sng" dirty="0" smtClean="0">
                <a:solidFill>
                  <a:srgbClr val="FA2E0C"/>
                </a:solidFill>
              </a:rPr>
              <a:t>D</a:t>
            </a:r>
            <a:r>
              <a:rPr lang="en-US" altLang="en-US" sz="2000" dirty="0" smtClean="0"/>
              <a:t>esire</a:t>
            </a:r>
          </a:p>
          <a:p>
            <a:pPr lvl="2"/>
            <a:r>
              <a:rPr lang="en-US" altLang="en-US" sz="2000" dirty="0" smtClean="0"/>
              <a:t>Ask </a:t>
            </a:r>
            <a:r>
              <a:rPr lang="en-US" altLang="en-US" sz="2000" dirty="0"/>
              <a:t>for </a:t>
            </a:r>
            <a:r>
              <a:rPr lang="en-US" altLang="en-US" sz="2000" b="0" u="sng" dirty="0">
                <a:solidFill>
                  <a:srgbClr val="FA2E0C"/>
                </a:solidFill>
              </a:rPr>
              <a:t>A</a:t>
            </a:r>
            <a:r>
              <a:rPr lang="en-US" altLang="en-US" sz="2000" dirty="0"/>
              <a:t>ction</a:t>
            </a:r>
          </a:p>
        </p:txBody>
      </p:sp>
    </p:spTree>
    <p:extLst>
      <p:ext uri="{BB962C8B-B14F-4D97-AF65-F5344CB8AC3E}">
        <p14:creationId xmlns:p14="http://schemas.microsoft.com/office/powerpoint/2010/main" val="31312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Premiums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tx1"/>
                </a:solidFill>
              </a:rPr>
              <a:t>Low cost items given to consumers at a discount or free</a:t>
            </a:r>
          </a:p>
          <a:p>
            <a:pPr lvl="2">
              <a:lnSpc>
                <a:spcPct val="90000"/>
              </a:lnSpc>
            </a:pPr>
            <a:endParaRPr lang="en-US" altLang="en-US" sz="2200" dirty="0" smtClean="0">
              <a:solidFill>
                <a:schemeClr val="tx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tx1"/>
                </a:solidFill>
              </a:rPr>
              <a:t>Designed to increase sales by building product loyalty and attracting new customers with added value</a:t>
            </a:r>
          </a:p>
          <a:p>
            <a:pPr lvl="4">
              <a:lnSpc>
                <a:spcPct val="90000"/>
              </a:lnSpc>
            </a:pPr>
            <a:endParaRPr lang="en-US" altLang="en-US" sz="2200" dirty="0" smtClean="0">
              <a:solidFill>
                <a:schemeClr val="tx1"/>
              </a:solidFill>
            </a:endParaRPr>
          </a:p>
          <a:p>
            <a:pPr lvl="4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tx1"/>
                </a:solidFill>
              </a:rPr>
              <a:t>Factory Packs or in-packs</a:t>
            </a:r>
          </a:p>
          <a:p>
            <a:pPr lvl="5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Free gifts placed in/on product packages or as a container </a:t>
            </a:r>
          </a:p>
          <a:p>
            <a:pPr lvl="4">
              <a:lnSpc>
                <a:spcPct val="90000"/>
              </a:lnSpc>
            </a:pPr>
            <a:endParaRPr lang="en-US" altLang="en-US" sz="2200" dirty="0" smtClean="0">
              <a:solidFill>
                <a:schemeClr val="tx1"/>
              </a:solidFill>
            </a:endParaRPr>
          </a:p>
          <a:p>
            <a:pPr lvl="4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tx1"/>
                </a:solidFill>
              </a:rPr>
              <a:t>Traffic Builders</a:t>
            </a:r>
          </a:p>
          <a:p>
            <a:pPr lvl="5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Low cost premiums such as free pens, key chains and calendars</a:t>
            </a:r>
          </a:p>
          <a:p>
            <a:pPr lvl="5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Given away for visiting a new store or special event</a:t>
            </a:r>
          </a:p>
          <a:p>
            <a:pPr lvl="4">
              <a:lnSpc>
                <a:spcPct val="90000"/>
              </a:lnSpc>
            </a:pPr>
            <a:endParaRPr lang="en-US" altLang="en-US" sz="2200" dirty="0" smtClean="0">
              <a:solidFill>
                <a:schemeClr val="tx1"/>
              </a:solidFill>
            </a:endParaRPr>
          </a:p>
          <a:p>
            <a:pPr lvl="4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tx1"/>
                </a:solidFill>
              </a:rPr>
              <a:t>Coupon Plans</a:t>
            </a:r>
          </a:p>
          <a:p>
            <a:pPr lvl="5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On-going programs offering a variety of premiums for collecting labels, coupons, points or tokens for redemption for gifts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200" b="1" dirty="0" smtClean="0"/>
              <a:t>Deals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$10.50 each or</a:t>
            </a:r>
            <a:r>
              <a:rPr lang="en-US" altLang="en-US" sz="2000" baseline="0" dirty="0" smtClean="0"/>
              <a:t> 2 for $12.00</a:t>
            </a:r>
            <a:endParaRPr lang="en-US" altLang="en-US" sz="2000" dirty="0" smtClean="0"/>
          </a:p>
          <a:p>
            <a:pPr lvl="1">
              <a:lnSpc>
                <a:spcPct val="90000"/>
              </a:lnSpc>
            </a:pPr>
            <a:endParaRPr lang="en-US" altLang="en-US" sz="2200" dirty="0" smtClean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sz="2200" b="1" dirty="0" smtClean="0"/>
              <a:t>Incentives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Generally higher priced products awarded through contests, sweepstakes and rebates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 smtClean="0"/>
              <a:t>Contests are games of skill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Sweepstakes are games of chance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 smtClean="0"/>
              <a:t>Rebates are discounts for purchasing during a specific time</a:t>
            </a:r>
            <a:endParaRPr lang="en-US" sz="2000" dirty="0"/>
          </a:p>
        </p:txBody>
      </p:sp>
      <p:pic>
        <p:nvPicPr>
          <p:cNvPr id="2050" name="Picture 2" descr="https://encrypted-tbn2.gstatic.com/images?q=tbn:ANd9GcT2OjC74TA_rCmxDYSpznPScXaepRUwbsTV5Ap4BiyzazBtTTCAPITBi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RNlCuFhvvuJwa4sMLIsiI_cw0RC6zH-1_cDC_LfYkIKNTxu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rtl="0" eaLnBrk="1" latinLnBrk="0" hangingPunct="1"/>
            <a:r>
              <a:rPr lang="en-US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 Samples</a:t>
            </a:r>
          </a:p>
          <a:p>
            <a:pPr lvl="2" rtl="0" eaLnBrk="1" latinLnBrk="0" hangingPunct="1"/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free trial size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2" rtl="0" eaLnBrk="1" latinLnBrk="0" hangingPunct="1"/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Hygiene products </a:t>
            </a:r>
            <a:endParaRPr lang="en-US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latinLnBrk="0" hangingPunct="1"/>
            <a:endParaRPr lang="en-US" sz="2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latinLnBrk="0" hangingPunct="1"/>
            <a:endParaRPr lang="en-US" sz="2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latinLnBrk="0" hangingPunct="1"/>
            <a:r>
              <a:rPr lang="en-US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Sponsorship</a:t>
            </a:r>
            <a:endParaRPr lang="en-US" sz="2200" dirty="0" smtClean="0">
              <a:solidFill>
                <a:schemeClr val="tx1"/>
              </a:solidFill>
              <a:effectLst/>
            </a:endParaRPr>
          </a:p>
          <a:p>
            <a:pPr lvl="2" rtl="0" eaLnBrk="1" latinLnBrk="0" hangingPunct="1"/>
            <a:r>
              <a:rPr lang="en-US" sz="2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Involves the promotion of a company in association with a property such as a stadium, hospital, museum or performing arts center</a:t>
            </a:r>
            <a:endParaRPr lang="en-US" sz="2200" dirty="0" smtClean="0">
              <a:solidFill>
                <a:schemeClr val="tx1"/>
              </a:solidFill>
              <a:effectLst/>
            </a:endParaRPr>
          </a:p>
          <a:p>
            <a:pPr lvl="2" rtl="0" eaLnBrk="1" latinLnBrk="0" hangingPunct="1"/>
            <a:r>
              <a:rPr lang="en-US" sz="2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 Sponsor has the name of the company incorporated into name of property (i.e. Scott Trade Center)</a:t>
            </a:r>
            <a:endParaRPr lang="en-US" sz="2200" dirty="0" smtClean="0">
              <a:solidFill>
                <a:schemeClr val="tx1"/>
              </a:solidFill>
              <a:effectLst/>
            </a:endParaRPr>
          </a:p>
          <a:p>
            <a:pPr lvl="1"/>
            <a:endParaRPr lang="en-US" dirty="0"/>
          </a:p>
        </p:txBody>
      </p:sp>
      <p:sp>
        <p:nvSpPr>
          <p:cNvPr id="3" name="AutoShape 2" descr="data:image/jpeg;base64,/9j/4AAQSkZJRgABAQAAAQABAAD/2wCEAAkGBxQTEhUUEhQWFhUVGBUYFxcUFRUUFhgUFxUXFhcXFBQYHCggGBolHBYUITEhJSkrLi4uFx8zODMsNygtLisBCgoKDg0OGxAQGy8kICQsLC0vLDQsLCwsLCwsLCwsLCwsLCwsLCwsLCwsLCwsLCwsLCwsLCwsLCwsLCwsLCwsLP/AABEIAMcA/QMBIgACEQEDEQH/xAAcAAABBQEBAQAAAAAAAAAAAAAFAAMEBgcCAQj/xAA/EAABAwIDBQUFBgYBBAMAAAABAAIRAyEEEjEFBkFRcSJSYYGREzKhscEUFRY0QtEkM2JykvAjQ1Oi4Qeywv/EABoBAAIDAQEAAAAAAAAAAAAAAAEDAAIEBQb/xAAuEQACAgEEAQIEBQUBAAAAAAAAAQIRAwQSITFBIlETYYGhFHGRsfEVIzJC8AX/2gAMAwEAAhEDEQA/ANsxFYNEnRBqm9FAGM7fUL3e5xGHfHI/JYM2mg2WSs3cb1UO+31C9/FFDvt9QsIa1OMapYdpun4nod9vqEjvNQ77fULDgFy9/gpZNpun4lo98eoS/EtHvj1CxBrvivC4KWTabgN5aPfHqEvxLR77fULEW2SlSybTbvxLR77fUJfiWj32+oWIn0XiFk2m3/iWj3x6hL8S0e+PULEQ8c1453ijZNqNv/EtHvt9QkN5aJ/WPULDX1QNbdSow2rSH6mz/SZPwR5K0jfPxHR7w+C8O8lHvj1CwI7XB91hPibA+q4pbSfN2AD/AHRXjim/BVyivJ9AfiWj3x6hL8S0e+PULEQ4ESF00pdjKT6Ns/EtHvj1CX4lo99vqFimaVwQhZNpt34mo99vqF5+JqPfb6hYhmTecf6UbJtN0G81Hvt9QvDvNR77fULCfaxxTdTE6aHqELJtN3O9VAfqC8/F2H749QsGzNP6QPEQmagp94DqQjZNqN+/F+H749QvPxhh++31C+fG0RzHzXNelA/ZSwbT6OwG8VGq6GvaTyBEoy0r51/+PCRjmxyK+hqB7IUQGqA+9/8AId0PyWFt16rdN7/5Duh+Sw1rZuoy0RFiRXZKjVqkIFh0vXgUGtioErnOSJzHy/dNx4XPoVPKohFzx/tk2K7RqQobaQ1k+bioz67Wkki3qmS06irkxX4jmkgkcc3x9Fz9t5NPyUKnjQbNaLXM2sfBEGga+HHgrYsWKd07orky5I1aqzh+Idwb6lMPxTgNWhc13l1miBzHFe0MELW9VG8UeErOji0OWUN+WW35eTn7RUMQ4QeVkxiHOm5cSeAKJVMJngCABoUTwVCiwZHFubvOeQPkVMThJ00ZcunklcHb9vJWWbNe67tOWpXDqGXRoGvHUCJ4eK1OlsvZ7qMms2m6D7tU1r8ywMnxsqRiMCySA/M0aQC3zvdGUJN/2/qZN/FSA+GbLg3jJkGR6Spr6cWT4wDGnM0X1m/HquK5ly0Y1JL1CZyX+ozSrFrhBtxRlrbSECqshF9l1MzNdLeay6iCq0bNPNvgfAhclwQbau2X06mRrQ63mog3lI1pehWU3LFJq0Gca6AgRxdVzyGWhc4jeIOtkPqE4yozJnmCfEK8BOWMorkVajWgnPfhoZP0Q7EYmoGmS31gpvHZKh7D/wDk/wDE+A5FScRsxuVrX9nJTa4nh73bnxjQq35i/wAgEcQ46uMdSu3Fkaz1JN0XqbPotjM2MzWuEv7WY/ogaWvdeVKVFoLwAYdlEe6cwBgiblt7o2QmbukhjmOHuusDwBEqc5glDtk4gOq1YuCWkdB2foimqS+xkeg7uL+cZbgf/wA/ut9o+6Fge4w/jGdD9P2W+UfdCKBIEb3/AJd3Q/JYhSB8luG938h3Q/JYeKlohRhiOObKhYumn/bjmmMTXBGv1VdyXZagPtB0AdU5s2I84UTarSTEGI5LvYtSzhxBWzSzV8MxaiLSJGOeQ0tHwQrBvv2ibcrk+SOY6noUIwmHmqeFzfzV9TCUmq5F4JJJ2EKNZguGXP05zop1Gp7TKODzB6cUyzAtAOvh4FevHsw0t/SZ9UmWHPsfSVeDTpniyZ4x5tvyWGnSDRAAAFr8kw5kkkDMB73CBzhMUsW2qQHNuLzPLmEQoNs8mcpGthx6rlwuGRRadnTywyRveCqzcxlpABcWgExEcyvcRs3Rod2gCfA256qa2swgN9mGtmxPE+KZcGU3GoDJjTXpCfKdOimJyT9LoH02OHG4sV6HHQpUT2ZOpLj5m65LZ5eq7GBbYJWcrU85ZRl4Z17U6SkGpCmF26yeYXXgjYlpundhGCeR+YTmWVHwpyujkfmVny07j8jThm40yTs5s4iuQJIY0AQD2oNrp2tgwZc5jQ402zp745DoFVtqYpza9QtcRcXa4tOnGNUw3aVQEkPfLtTmJmOoK5vJ3FjlSdhnaGw2Oc92Ylw/S1rRAygyRE6kqubdw3sqmRpJGVp9Qph2zWcCDUdDhBm5gxxhRN4K2aoDxygTzgK0exWbHJQtg9uHebhpPiAU4+u/9TjpBB1gcFctlY+KbnNEtGSBHE2VUx5DqziRALjPrBhNMbI76hLpcSSCASeQ4fBSDizwa0am49fkibqeHm2pnTNEkVIOmt2eqdOGoEloZmjQ8AC1oknrKl/IhE3bd/ymYu0/A8FZns4qHhmU2uADGggWi/H/ANqcDKVO7Gw6DG4o/jGdCt9w/ujoFgu5Lf4tnQresP7o6BBAkA98nRh3/wBp+S+efthLo4L6D33/ACz/AO0/JfOeHNz1WfUzcY8DMMbYVEAJ7C81HpUpjXyROhhX8G/RcaUZS92b7SI9ZstIVXwfYxBb3rK8HZ7jwCpm2aLqWIBjQg+UiVu/8xZMeXlNGLV1KAXxXug8kPw7e2PFT8e8QY04KBhycwIBXrH1ZxVfTDFN1jbRN1cK4gWtzJ+icou0kSvQ7g3gIzkdqOUfVczUvI8iWPn9joaRxhC3w/ueYWlkBIeOU5bZhEhP43ENbaW6w4TMDn4KJiWz7xc8f1H4wNSob6A5kT5/NI/p2WT3Ska/6hhyTvLJ/p/BMZjwHkz2ZIAGkRY9ZXLMcHAHK4mMug0BmVBpYWDL4jhPzT1F5cYY0ujTKCUyOhxy5m6La3V4otRwq+FyThioaQWEOMkdku1PgozaoJbBmBeOfVEcLsGs83GUHWblWHZe5lMkZ3Fw5CwUjgw4nujJ2Y985RaceyqtMqQyiCJJ15LRTsCk1pFJgENPiSR4m6znFYWp7T38oBkR48FthncuEuTFk06grbG6jVCr2vxRQ0eZj6nwQ3FPbJEix5+C1OuGIj7EEYRrs7nNJlxg9IEepXNfZ1MScrwBJ48CQ7/6n1SxmJqta3J7vlFnA/RRa+PrusRMfV3tP96rk5ajJo9Np5b8SZxtHCNY5uXMYJzSDpMj4Fvqhm06wc4EAiBCMVdr1NXMHCJnUZdf8GoPjcQXuc4+FvhZVg7ZXUN/DoM4WjUqYdjaejcjnAanihO1KJFQyCC68HWNVK2dvE6kA1jG2AEuJ4TrClto1Mcfa9hmWxNzJ4Qm8nOfQHpNcIIGulreKK7LZVc6X2byiPhyVhfSFOixriDAA09VAOOYLjMT/bEBWXPQKPMS0NcyNJCJcTGiCjE5nwAfMIzQIj5pWVdDMb7D25X5tnQrdKHujoFhW5UfbG9Ct1oe6OgS0GQC30/Lv/tPyXz5s/DjMSb3X0Hvp+Xf/afksBwjsoJOgBJ8lWUVLhhjKiw0GARAARCmOXyVLdtuppnp0/ADOSD8inWGpUBLftDzw1Z0OgsE2OB/kTeXVoVM3zw8VabuZhW3ZmcUmCpd4F+PxQHfRgyNdycFMfEyuRekENd2mzeRN1LeQB84Q0EktjUAov7CQVqztRkmZsKbi0RxtFgEAH0lRq2MfJDWjQLvFENAlN7MxrRXpnVuaD4yryn6eJc/LgUotypocpYHEVD2G2Pp5FE8JupUN6tWPBoVoEAW9OC7BWGeWUvL/U2xwRS5QLw27tBhByZnd51/gnG4g+0cBDWM4NHvGFOqEjTmL+BTNCpwc5rZNhx1iSeKrHks0lwFth4YuYC73vHlNvhCPhmUwNEGweOY0WlzrA+ZgKXRxheM2lyI6GEaJYa2e2xWP794h2He0jR0t6EX+q1fBVxcTdZ1/wDJGDz0XkC7O2OdrH4SjuceUUnHdHkoB2uXe8/6KL9uiQH8LD9JPioFURp/oXtNgyzNwVdZnVIRixxk+Qo+rUc0DI0jwN46Jge0mzesEJk42RcNJ5kXhe/bGxGVnUAylTbk7kdqEYQVR6HHF51YT5qNiaJ1yFvUFJtTk74lSWYnv9scRnP1Ujx0WnGM1TB1KmJvp0lW/ZVdhbFNsRraFXaz2T2GwPF0/JQsVUIiCRPIlM3syZMEIxbTL3ingN7RB8xKHE0nkFxa3mHGLKnhxJkk8OfNEtssu13NonqFPitSUfcxvuiwYMUPajIWzewM8OiKtbAVP2DT7UjUD5lXR7LQhkfgdFUGtyG/xbehW50fdHQLC9yD/FMtwK3Sj7o6BUQJADfT8u/+0/JYBgzczpoZW/76fl3/ANp+S+faNPMYPHl1UZEF6L6FLTI0+AEm44wZTx222QA17z2T2QdCeBJhRqWzAB2A0Gbuc3MeGk2RLA4Etdm9o50WjstHm1qv6PL/AHCPbLxz6joNFzGls5nREwDoFF3toZqBjwPmjlICyhbbg03DwVVJXaRJLgouynS5oOunmrBQNuqHnCAQ4aggypdKsJnQFXzSUpWKxx2qiDtWjIIAk8ENbsypEwGnXW9r/RGcVUOaG3levrxBcD80IugtWWTZdfPTY7mBPXQqcB5dUD3Zqy1zeTiR01hTdoVLa6tdAnLfwnVKq2NT4JGLqtgSRGbgeExf1Q1tb3crDoNYAMOJ+S5w4MAZCSCLmNCRxICeFMwGl2gy2lxAi99ExKivZJo1XBwBIaDcwJMhxi/G8ors1zSG9ozFxJcJInh4oQyiJ0k397tamSeUSSpFLHMaYzA6DKw5jb+2wVt6BRecFSaGidR4j6IVvHsr2lNxAtcHjqD+6G0drVB7jMo5vNz0AXFfHVH2qVifAQB6BUlLcHaZo7YlXT2JtaY4IRtfZ1Sl2nU3NBtcLXm16bezq8yWgG9uapu+23mZjhfZyS1pzTYE3AjyS4xp2Zo6ZRdplBe4RYJZW8J/9ok3DhwkjTXhooNR4J7I0WuMlLwNdoZrUo5pgypZMgE6pmqAI4WQcURSfueClJvYz9E1U4SpA0m86k8uAVt2Hsdj2TUYDN/GEt8MZbfBShEwLzCNbRZNMcxdRt4cM2lXc2nZoNvArvC4rOCx3vEJOaMrUl4EzTTTCG7FGfN0DyEq0FCN2sPla3mMzvUwjPiryds0IL7lD+Lb0K3Oj7o6BYfuZ+bb0K3Cj7o6BRFZAHfT8u/+0/JfP2GMPX0Hvk3+Hf0PyXz69wYcxsBxRokQ3Sa8mJYGxe0leOZSpCX1XAHhJH/iPqq7idvuNqfZHEnXyUEPLjJJJ8TJW7Bo5S5k6/czZtSo8RLps3brHVGUabSGkkZnG5OunJStpguOXnoqlsR8V6R/qCvG06cOaYtIVdbhjiklHyiabLLJFuXuBaWAJd7OLxc8PJebQ2JUoNa50EO0OYTbwRfHUnB2dkWNgePUodjatR5aHDKQLlxzA/28liqzQ3SBuz8P7Splc4N5E8/BSto4Vv8A0w4gGHE6SNYIUZgAImSJ1Cn1N4msY6mGdktgaQHeATYYpS6QmWWMP8mR9kVfZ1WAj3gjeOLRBfUa0DoDe9iqkMa6pUZnAAbodPiiuLwNOqxocJGYO8eWqEsTi6ZeGWMlaJLdr0Jhmao/wE/E2RXZlF1SXVGZBNuM3jyQTB120oFKm2mJiTDnnhoj+yiXD2heXFwiCMsZXd1CUVXQYtt3ZI2hs5j6bmCbtPPlw5Kt7DxLfZkAZfZksdpqBMlW8P4X9YVXrbIAr1WgAMqQ49qZJsZhKSLsa+2VKxikcrLy/i6IkDwuLqPitsU6AcKY9o9pZLnXYC5zYuLmQeHNBdt1HMq1mOabmmaZa6AKQIblyTEzck8kxgsNTlzDFY1Aw5GEBoysDszn8WjLcKyQLYS2RtH+MNSs+zab2k6MbMQGzx11QLfFwOMbVaZZUYxw6SW/RdUsY6tTGZpdGUZRDW5Q0QXCBOqc23h8+EZUtmw9QtcGnRjyHNHQKFN9yobwlDM0+JKZxGBDSG/JS8FT7LeRupGLbL7cG/upzHosuUBKhazQSfFC6riTwupeLMlc0KPZe7kBHqnuoxti1LkaYZPSPgZurfsjbDmsu1h8PdIA5KrYeics81NxjA2lfW0FLq3yNUqB22cR7Ss9/Mz8E1RF5GvBcPOZx/3RS9mszPA5kJsFdgXLLxsynAJPJot4XPzUl4XmAHZJ5n6AfRPPWUaFtzPzTehW3UfdHQLEtzWn7U3lBW2UPdHQK5SQG3w/Lv6H5L56xlOQR4FfQ2938h3Q/JYBivenkVAJWVWg0kwATETH7ojtF8PAyFtmgW1te/FdYXFAPIb+pxJnWYMap27mua8EvGXiI97hCT+MyfET6X35qzZ+Eh8Lc1bS+nH/AHJxhXlrmkagg/FaTiRmpB3GJ6KlDZ4cBDRTj+rMT+yvlGnNJo/pHyWrPrsepmtnhcr6r2s5Wnxyg5JlSx+0aps10Aa8UKzON3OOUODSZMAkT6QHeil7SpEOcJgZtSVDfi26PcIIYNZJLc1xAtIcU/HNKPgEoXOmTA1od2zcE9m5aRIjLH15p7arWUyHQCXNZBywDM3+Ci4yq11MGiGiWAhrTJzNOh8kf2hh2nBYaqGhxY6pQdGnZfmpnwOV1+gU31La+hksV4t0au6queirOxDny28GYgEXAnVF9iVC6hF5uPNCHYl2YEGIPDpCK7BJzOBJknNdOzRXwuEkZMD9dWEsLhqbe0bk3AA+qMYIibNAkcdUDfh5cZJgcOYKmYJwGp6dFjkrRtT5DoHRQ9p1G02mq7RovDY6KTTd4qPtih7Sk5scDBLiACNDAWdjH0Zvj8QXVXQwAVS/MwEAklvYc6eAhRWVzUe32LXGoG0xDTYZWFrs/gb3Rz8PGrlL6kMjtuJEvd4cWhS9qbIexgbhmgMiCycpccwuSNbc1ZCYuTiAzQYwN+0VC82Ap0py2AEOqaDgiexsSyrUdhvZMZSqscHQ7M7MBLXFx5QlQ3ZeCDWcXO7tNhAA5TMDyVp2Vg/ZG1KJ1cXNkAaQBJPqpRaON7tzZUsRs00Q2mDm9naY8/koLpLnu6D1KtG8uJNJ4LCQ6HukW97sn4E+iC06M0HVMwzFxJbqcobIJPWytHkZLjgqOLF1Jwjf+NwPEpip807Qd/xgd4x6I6tehL5oydkrBYFzmggdkWn/AHoiO82xq1ChTe408tYdlocHuI14KdsdjzTaA2G3PifH4JjaoDcO8VIzaiL+GqCdcGxwdFIpW80U2BTmoD4Sh72gQPBHd3aVz0Eeaeltg2VgW/CMhglOOaF41sADwCTiso0Mbmj+KZ0K2mhoOgWKbmH+KZ0K2uhoOgVikgPvb/Id0PyWAYsQfP8AdfQG9f8AId0KwHHNv5j5qAQHw7JqOcGgw86mLwPgiQpOvkysPLUHrKg7RzUy0s/VJP8AdP7Qmm4yoTd4b6Ll5sU3Lg6ePFlyRuNfUsWEDg3tXdcnxsrjs+sHsY4aOAjpos4oms61Mvef6W29VeN2KNRlBraghzSYm/ZNwraPDKEpN+RebRvDFyk1d9IB714eHPHMFw6hVDClvvECSbknT1WhbzUAXMJ4yPgs8r4Z1B7s9mkktMeNr6fBdLa5rbdIwxag37ndSsab8wkzBI0JGnu6xHHRXjZ+MBwdag7tA5arRp22RmHmD8FQaOINU5WjsgyXXgDjl4+sqy4PEtBAza+sQteHFGKrn6mbVZJSSrtcfyQqtcgxYcoFoRDC4w+2YT+psT8FHLmFxgE8RyXZxJDWuDYykA+ElMklJOkZoqUZJyZZK7JFrHn/AOl3h9mN1eS7rYeiG7Q2yyiJkOeQIHDqVW8ZturVPbf5CwAS8Wnnk+SNGTPCHzZpVOo0CMzB1cF47EMiC9t+TgsudiP9k/uodXFGQeXJMloYruX2Fx1cm/8AE0XFbMp/ql0SYJT2FqlwGVtvHy/dQ8BWdUph4BLYEmDHaFhMLqjjW02js1XE9xjiOHGPBY543F0jXGSoLskEAkQbcdVLj/dFWMXj69T+VRrkiTJLWgHzT2zKOMc9n2mlkplwl/tGlxaXEO7LXEgiw04obJUHfG6RA3yIFQAjVrePJ2iD0zlw1Z1rgD/IwpeO2VXrOkhrRwl3CTNtU79wVjSLC5gkidXGAZAtZBLkLZS64XeDghnJtz0lXPC7ie2c1jqrrlo7DASM2nFCtibMDalQP/QXMuINnECRzsn5luqhGGNVuD7Mf7JxygGzWiZFo1aQdboHvqQKLQZku4+soi3AvpmSc1NjSROvRvNAN7CS6nT1IbPmVmRtyR2K07RWwSbq27t0bdXfABVmlSIdB5j5q77BpQ0dJWnLxChOMJlcuC6JTbgeCyDA1uaR9qbzgraaGg6BYpuZ+aZ0K2uhoOgVkUkCN6/5Duh+SwLHBb7vV/Id0PyWEY1qIEQ62A9sxoBjKdT46wimy93KLIzDO7m7TybxUbZRR6g5UcV2aI5pqO1Mm4ZgaIaAByFlJp0yHEzaNPFMUVMARFgveJn/ABg91wKAYzAZ3GQCPHxVn2qA6k9si458kIotzMY4zcX8gmY57eRGaG5AtuCp0xeBNgBaVCxMB803NaLTbNxujtVlMi4mIkeailjc3YpgCJ90j1ninqd8sVGBCw9BrnNMvNiCS2BcOiPOF7UoR7SnF7z1BEI5Vy5Bw0PSLx6qdt/Z4c1mIpgxVpgkj/uNGRwHoT5qry+oPwrRl20yQ651EqJRqeKM7V2e90ZWl0SLDxJTeE3bqvvlI8GiT5rVDLauxUoeCCag5rmpTnS/SSrbgt0tC4AdZcfhb1RjDbIpsBMEkAzMR8EZalFo4QhuViqjNmun3Q6wmdHwCZ0hMVce2/aEMgG+hRTd3DF+GrsbAAc+QbaMFQ3/AMVnO3Ja7FNyOPtTSc0gdmQDOt5Kx5HfI5ccBnH7xGm9+V9PswAJbFxMuOYdqYhsGU3it9MTUBBq0gGtMFmUxoQSRJIjXkSqvUrznYxjsrg9vaax2V79A10TfxuEawlMPLppPBdTDS0ggWZ7MkibiR8Etd9hbOBvDWOY/aWhzp0YZh17BzZAiVNZvKzI0uzu7LXWABJLzTA0HgfNXjYexMPVwVdxoMNWnT950hwLRlBB5QFnVfd5gJ/5mCWgcYkEPHx+Su4e3JXdXZpe5rGODar8rR7N1UdrtNeAGwfN2iA7ybvmjh6TnPGerUqVXAm+Vx7BnxkIDgsbUpBjKdYvaCQ5oByta5zTABHgu8ftX2uLcys4jJDGzwa1oygT5rTp47GpP2ZRvd0Et19j1a9VlOoSKZMk/wBIkmDyAVOxzi6s8kzdwHQEj9loO55f9ofSDXZX06rSZu0Gm4lwPoqPWw72FrnT2xJ6kwfismVesOef9uiPXwAJY5uth6qz7PZDZ8IQukJgIxhgQ0LLgzSyQ2vw2HTybjyIlNFykEceKZe3Up1GoM7mfmm9Ctroe6OixHcx38UzoVt9H3R0CiKSA+9f8h3Q/JYpUpZgtq3r/kO6H5LFWIkQxhMI4HzRinSPAx0F1HpVCpIq8lUuhwsMe871A+S59keLviVyaxlL2qgRnEUBHEnqucGXBrjqGnTr4KW08105g4CJ1jj1R4oWyA6tF7X8LqNi8boA297ot9madQkygwaNCNgasCZajxofRFqFavlaxzuywENaeEkm3jdTGt6Lx4UsiVDFKhltEk3JT5qAAA/76LxonQrqpSvp8ULDtOxUEERr4Lio2y5y2tPqvH5o5oh6PcBiS2jiWg5TBcD1pFh+izvBVC+u1znE+OsAgwRPEK7UsZ7MV5Eyzj4iFRaDi8/8UWjtO58IA01K1p43p5b/AMv1MmVtSVBNtYOBdmhtxexLuFQjmF3h8S0Q3NmcAQHRcnMXSeiC1cE6RmcDfgU6zAgXz3Hr6rn7NN7tr/vlZV5WaPu1t6lQpVs1SC9haG5DLiSSZMeKp2PotqGSZb4gaqNhMU54ie0PFenE5D2z2ePH4LdGEYtSj4M89Q36aH2NvDC1gAA5C1rmNUVx26jqwFak4dqJa4EaCDBFigtfFMcyaQktHbJsADpA4lHmbVq0m0yx5ALAYkx42SdRNY472OwZavcEt0trtwD6YqtqB5zte50Gl7pLA0ATqBPkqRtXGOqVg98AucXFrfdBJLoaOAVpfvRUPv0qdaeL+XDQcPqqji6BkEAkNInoD+ywz1MZSVMOacXSiE6TYJHKQeuiLMsAFExNCSKjfdqEkcNToRzupgHwV9MvRZpwRqAjUXFQpFcaXK0Dgxub+aZ0K3Cj7o6BYfuYP4tvQrcKPujoFCsgNvb/ACHdD8liTXarb96GE0HQJsfksSdQfpkd/iVAI7D0+yqQo/2d9uw7/EpwUnn9Lv8AEoF0x1tynyFHFB5/S70K7FB/dd6FANjmZdtqJltF3dd6FPMouP6XehUAIvldNMLkYd/dd6Fdmk7uu9CoCh3MIXmZN+yf3T6FL2Th+k+hUolD7HLyIuEyKT+670Kc9k7k70KgUdWSLoXPsnd13oV65ju670KgSLj6ALKhI/6biegI19VSmMpAu1gjs2GoKvxD4Iyuhwh1jdp1Gihs2eP+1/4lXUltcZIy5sDm00+iq4en7RzW0m5nOt7oieZ8VxisK9jy1zS1wMERx8CriMIZs30aRdL7G68tPofmpDbj5ivuJeiclzL7FGfhHm4DvIJUdmVODHHrCvRwru670P7JfZXd13oVf4z9iy0KqnIprdlVZkMj/eKsjsO0tYL9lsX9T8VNNJ3dd6FNexf3XehS5z3djsWmjj6YMqYAHRRX7OIuPgjppu7h9Cm3Un913oVnlgxy7Qx4oPwMbJytDm1ORInvRAXLqnLknnUndw+hTD6Tu47/ABKbCKiqRdJLhDa4qPJ1+C9fSf3Hf4lcOpVO47/Eq4Q3uX+bZygrcqPujoFiG4+GecU0lrgINyCFt1I9kdFBbPXsB1UN2yqZ/SvUlAHg2VT5JfdVPkPRJJQNiGyqfdC9+66fdCSSgBfddPkF7920+QSSQogvuynyS+7WcgkkpRBfdrOSX3azkkkiQQ2bT5JfdzOSSSFEPfu5nJL7uZyXiSlEF92s5JfdtPkkkpRBDZrOS9+7mcl4kiQX3azkl92s5JJIUQ8+7KfJL7rp8gkkpRDz7rp90JfdVPuhepKUQ8+6afdC8+6afIeiSSJBfdFLuhL7npd1JJQg5Q2cxhlohS4XiShD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WFhUVGBUYFxcUFRUUFhgUFxUXFhcXFBQYHCggGBolHBYUITEhJSkrLi4uFx8zODMsNygtLisBCgoKDg0OGxAQGy8kICQsLC0vLDQsLCwsLCwsLCwsLCwsLCwsLCwsLCwsLCwsLCwsLCwsLCwsLCwsLCwsLCwsLP/AABEIAMcA/QMBIgACEQEDEQH/xAAcAAABBQEBAQAAAAAAAAAAAAAFAAMEBgcCAQj/xAA/EAABAwIDBQUFBgYBBAMAAAABAAIRAyEEEjEFBkFRcSJSYYGREzKhscEUFRY0QtEkM2JykvAjQ1Oi4Qeywv/EABoBAAIDAQEAAAAAAAAAAAAAAAEDAAIEBQb/xAAuEQACAgEEAQIEBQUBAAAAAAAAAQIRAwQSITFBIlETYYGhFHGRsfEVIzJC8AX/2gAMAwEAAhEDEQA/ANsxFYNEnRBqm9FAGM7fUL3e5xGHfHI/JYM2mg2WSs3cb1UO+31C9/FFDvt9QsIa1OMapYdpun4nod9vqEjvNQ77fULDgFy9/gpZNpun4lo98eoS/EtHvj1CxBrvivC4KWTabgN5aPfHqEvxLR77fULEW2SlSybTbvxLR77fUJfiWj32+oWIn0XiFk2m3/iWj3x6hL8S0e+PULEQ8c1453ijZNqNv/EtHvt9QkN5aJ/WPULDX1QNbdSow2rSH6mz/SZPwR5K0jfPxHR7w+C8O8lHvj1CwI7XB91hPibA+q4pbSfN2AD/AHRXjim/BVyivJ9AfiWj3x6hL8S0e+PULEQ4ESF00pdjKT6Ns/EtHvj1CX4lo99vqFimaVwQhZNpt34mo99vqF5+JqPfb6hYhmTecf6UbJtN0G81Hvt9QvDvNR77fULCfaxxTdTE6aHqELJtN3O9VAfqC8/F2H749QsGzNP6QPEQmagp94DqQjZNqN+/F+H749QvPxhh++31C+fG0RzHzXNelA/ZSwbT6OwG8VGq6GvaTyBEoy0r51/+PCRjmxyK+hqB7IUQGqA+9/8AId0PyWFt16rdN7/5Duh+Sw1rZuoy0RFiRXZKjVqkIFh0vXgUGtioErnOSJzHy/dNx4XPoVPKohFzx/tk2K7RqQobaQ1k+bioz67Wkki3qmS06irkxX4jmkgkcc3x9Fz9t5NPyUKnjQbNaLXM2sfBEGga+HHgrYsWKd07orky5I1aqzh+Idwb6lMPxTgNWhc13l1miBzHFe0MELW9VG8UeErOji0OWUN+WW35eTn7RUMQ4QeVkxiHOm5cSeAKJVMJngCABoUTwVCiwZHFubvOeQPkVMThJ00ZcunklcHb9vJWWbNe67tOWpXDqGXRoGvHUCJ4eK1OlsvZ7qMms2m6D7tU1r8ywMnxsqRiMCySA/M0aQC3zvdGUJN/2/qZN/FSA+GbLg3jJkGR6Spr6cWT4wDGnM0X1m/HquK5ly0Y1JL1CZyX+ozSrFrhBtxRlrbSECqshF9l1MzNdLeay6iCq0bNPNvgfAhclwQbau2X06mRrQ63mog3lI1pehWU3LFJq0Gca6AgRxdVzyGWhc4jeIOtkPqE4yozJnmCfEK8BOWMorkVajWgnPfhoZP0Q7EYmoGmS31gpvHZKh7D/wDk/wDE+A5FScRsxuVrX9nJTa4nh73bnxjQq35i/wAgEcQ46uMdSu3Fkaz1JN0XqbPotjM2MzWuEv7WY/ogaWvdeVKVFoLwAYdlEe6cwBgiblt7o2QmbukhjmOHuusDwBEqc5glDtk4gOq1YuCWkdB2foimqS+xkeg7uL+cZbgf/wA/ut9o+6Fge4w/jGdD9P2W+UfdCKBIEb3/AJd3Q/JYhSB8luG938h3Q/JYeKlohRhiOObKhYumn/bjmmMTXBGv1VdyXZagPtB0AdU5s2I84UTarSTEGI5LvYtSzhxBWzSzV8MxaiLSJGOeQ0tHwQrBvv2ibcrk+SOY6noUIwmHmqeFzfzV9TCUmq5F4JJJ2EKNZguGXP05zop1Gp7TKODzB6cUyzAtAOvh4FevHsw0t/SZ9UmWHPsfSVeDTpniyZ4x5tvyWGnSDRAAAFr8kw5kkkDMB73CBzhMUsW2qQHNuLzPLmEQoNs8mcpGthx6rlwuGRRadnTywyRveCqzcxlpABcWgExEcyvcRs3Rod2gCfA256qa2swgN9mGtmxPE+KZcGU3GoDJjTXpCfKdOimJyT9LoH02OHG4sV6HHQpUT2ZOpLj5m65LZ5eq7GBbYJWcrU85ZRl4Z17U6SkGpCmF26yeYXXgjYlpundhGCeR+YTmWVHwpyujkfmVny07j8jThm40yTs5s4iuQJIY0AQD2oNrp2tgwZc5jQ402zp745DoFVtqYpza9QtcRcXa4tOnGNUw3aVQEkPfLtTmJmOoK5vJ3FjlSdhnaGw2Oc92Ylw/S1rRAygyRE6kqubdw3sqmRpJGVp9Qph2zWcCDUdDhBm5gxxhRN4K2aoDxygTzgK0exWbHJQtg9uHebhpPiAU4+u/9TjpBB1gcFctlY+KbnNEtGSBHE2VUx5DqziRALjPrBhNMbI76hLpcSSCASeQ4fBSDizwa0am49fkibqeHm2pnTNEkVIOmt2eqdOGoEloZmjQ8AC1oknrKl/IhE3bd/ymYu0/A8FZns4qHhmU2uADGggWi/H/ANqcDKVO7Gw6DG4o/jGdCt9w/ujoFgu5Lf4tnQresP7o6BBAkA98nRh3/wBp+S+efthLo4L6D33/ACz/AO0/JfOeHNz1WfUzcY8DMMbYVEAJ7C81HpUpjXyROhhX8G/RcaUZS92b7SI9ZstIVXwfYxBb3rK8HZ7jwCpm2aLqWIBjQg+UiVu/8xZMeXlNGLV1KAXxXug8kPw7e2PFT8e8QY04KBhycwIBXrH1ZxVfTDFN1jbRN1cK4gWtzJ+icou0kSvQ7g3gIzkdqOUfVczUvI8iWPn9joaRxhC3w/ueYWlkBIeOU5bZhEhP43ENbaW6w4TMDn4KJiWz7xc8f1H4wNSob6A5kT5/NI/p2WT3Ska/6hhyTvLJ/p/BMZjwHkz2ZIAGkRY9ZXLMcHAHK4mMug0BmVBpYWDL4jhPzT1F5cYY0ujTKCUyOhxy5m6La3V4otRwq+FyThioaQWEOMkdku1PgozaoJbBmBeOfVEcLsGs83GUHWblWHZe5lMkZ3Fw5CwUjgw4nujJ2Y985RaceyqtMqQyiCJJ15LRTsCk1pFJgENPiSR4m6znFYWp7T38oBkR48FthncuEuTFk06grbG6jVCr2vxRQ0eZj6nwQ3FPbJEix5+C1OuGIj7EEYRrs7nNJlxg9IEepXNfZ1MScrwBJ48CQ7/6n1SxmJqta3J7vlFnA/RRa+PrusRMfV3tP96rk5ajJo9Np5b8SZxtHCNY5uXMYJzSDpMj4Fvqhm06wc4EAiBCMVdr1NXMHCJnUZdf8GoPjcQXuc4+FvhZVg7ZXUN/DoM4WjUqYdjaejcjnAanihO1KJFQyCC68HWNVK2dvE6kA1jG2AEuJ4TrClto1Mcfa9hmWxNzJ4Qm8nOfQHpNcIIGulreKK7LZVc6X2byiPhyVhfSFOixriDAA09VAOOYLjMT/bEBWXPQKPMS0NcyNJCJcTGiCjE5nwAfMIzQIj5pWVdDMb7D25X5tnQrdKHujoFhW5UfbG9Ct1oe6OgS0GQC30/Lv/tPyXz5s/DjMSb3X0Hvp+Xf/afksBwjsoJOgBJ8lWUVLhhjKiw0GARAARCmOXyVLdtuppnp0/ADOSD8inWGpUBLftDzw1Z0OgsE2OB/kTeXVoVM3zw8VabuZhW3ZmcUmCpd4F+PxQHfRgyNdycFMfEyuRekENd2mzeRN1LeQB84Q0EktjUAov7CQVqztRkmZsKbi0RxtFgEAH0lRq2MfJDWjQLvFENAlN7MxrRXpnVuaD4yryn6eJc/LgUotypocpYHEVD2G2Pp5FE8JupUN6tWPBoVoEAW9OC7BWGeWUvL/U2xwRS5QLw27tBhByZnd51/gnG4g+0cBDWM4NHvGFOqEjTmL+BTNCpwc5rZNhx1iSeKrHks0lwFth4YuYC73vHlNvhCPhmUwNEGweOY0WlzrA+ZgKXRxheM2lyI6GEaJYa2e2xWP794h2He0jR0t6EX+q1fBVxcTdZ1/wDJGDz0XkC7O2OdrH4SjuceUUnHdHkoB2uXe8/6KL9uiQH8LD9JPioFURp/oXtNgyzNwVdZnVIRixxk+Qo+rUc0DI0jwN46Jge0mzesEJk42RcNJ5kXhe/bGxGVnUAylTbk7kdqEYQVR6HHF51YT5qNiaJ1yFvUFJtTk74lSWYnv9scRnP1Ujx0WnGM1TB1KmJvp0lW/ZVdhbFNsRraFXaz2T2GwPF0/JQsVUIiCRPIlM3syZMEIxbTL3ingN7RB8xKHE0nkFxa3mHGLKnhxJkk8OfNEtssu13NonqFPitSUfcxvuiwYMUPajIWzewM8OiKtbAVP2DT7UjUD5lXR7LQhkfgdFUGtyG/xbehW50fdHQLC9yD/FMtwK3Sj7o6BUQJADfT8u/+0/JYBgzczpoZW/76fl3/ANp+S+faNPMYPHl1UZEF6L6FLTI0+AEm44wZTx222QA17z2T2QdCeBJhRqWzAB2A0Gbuc3MeGk2RLA4Etdm9o50WjstHm1qv6PL/AHCPbLxz6joNFzGls5nREwDoFF3toZqBjwPmjlICyhbbg03DwVVJXaRJLgouynS5oOunmrBQNuqHnCAQ4aggypdKsJnQFXzSUpWKxx2qiDtWjIIAk8ENbsypEwGnXW9r/RGcVUOaG3levrxBcD80IugtWWTZdfPTY7mBPXQqcB5dUD3Zqy1zeTiR01hTdoVLa6tdAnLfwnVKq2NT4JGLqtgSRGbgeExf1Q1tb3crDoNYAMOJ+S5w4MAZCSCLmNCRxICeFMwGl2gy2lxAi99ExKivZJo1XBwBIaDcwJMhxi/G8ors1zSG9ozFxJcJInh4oQyiJ0k397tamSeUSSpFLHMaYzA6DKw5jb+2wVt6BRecFSaGidR4j6IVvHsr2lNxAtcHjqD+6G0drVB7jMo5vNz0AXFfHVH2qVifAQB6BUlLcHaZo7YlXT2JtaY4IRtfZ1Sl2nU3NBtcLXm16bezq8yWgG9uapu+23mZjhfZyS1pzTYE3AjyS4xp2Zo6ZRdplBe4RYJZW8J/9ok3DhwkjTXhooNR4J7I0WuMlLwNdoZrUo5pgypZMgE6pmqAI4WQcURSfueClJvYz9E1U4SpA0m86k8uAVt2Hsdj2TUYDN/GEt8MZbfBShEwLzCNbRZNMcxdRt4cM2lXc2nZoNvArvC4rOCx3vEJOaMrUl4EzTTTCG7FGfN0DyEq0FCN2sPla3mMzvUwjPiryds0IL7lD+Lb0K3Oj7o6BYfuZ+bb0K3Cj7o6BRFZAHfT8u/+0/JfP2GMPX0Hvk3+Hf0PyXz69wYcxsBxRokQ3Sa8mJYGxe0leOZSpCX1XAHhJH/iPqq7idvuNqfZHEnXyUEPLjJJJ8TJW7Bo5S5k6/czZtSo8RLps3brHVGUabSGkkZnG5OunJStpguOXnoqlsR8V6R/qCvG06cOaYtIVdbhjiklHyiabLLJFuXuBaWAJd7OLxc8PJebQ2JUoNa50EO0OYTbwRfHUnB2dkWNgePUodjatR5aHDKQLlxzA/28liqzQ3SBuz8P7Splc4N5E8/BSto4Vv8A0w4gGHE6SNYIUZgAImSJ1Cn1N4msY6mGdktgaQHeATYYpS6QmWWMP8mR9kVfZ1WAj3gjeOLRBfUa0DoDe9iqkMa6pUZnAAbodPiiuLwNOqxocJGYO8eWqEsTi6ZeGWMlaJLdr0Jhmao/wE/E2RXZlF1SXVGZBNuM3jyQTB120oFKm2mJiTDnnhoj+yiXD2heXFwiCMsZXd1CUVXQYtt3ZI2hs5j6bmCbtPPlw5Kt7DxLfZkAZfZksdpqBMlW8P4X9YVXrbIAr1WgAMqQ49qZJsZhKSLsa+2VKxikcrLy/i6IkDwuLqPitsU6AcKY9o9pZLnXYC5zYuLmQeHNBdt1HMq1mOabmmaZa6AKQIblyTEzck8kxgsNTlzDFY1Aw5GEBoysDszn8WjLcKyQLYS2RtH+MNSs+zab2k6MbMQGzx11QLfFwOMbVaZZUYxw6SW/RdUsY6tTGZpdGUZRDW5Q0QXCBOqc23h8+EZUtmw9QtcGnRjyHNHQKFN9yobwlDM0+JKZxGBDSG/JS8FT7LeRupGLbL7cG/upzHosuUBKhazQSfFC6riTwupeLMlc0KPZe7kBHqnuoxti1LkaYZPSPgZurfsjbDmsu1h8PdIA5KrYeics81NxjA2lfW0FLq3yNUqB22cR7Ss9/Mz8E1RF5GvBcPOZx/3RS9mszPA5kJsFdgXLLxsynAJPJot4XPzUl4XmAHZJ5n6AfRPPWUaFtzPzTehW3UfdHQLEtzWn7U3lBW2UPdHQK5SQG3w/Lv6H5L56xlOQR4FfQ2938h3Q/JYBivenkVAJWVWg0kwATETH7ojtF8PAyFtmgW1te/FdYXFAPIb+pxJnWYMap27mua8EvGXiI97hCT+MyfET6X35qzZ+Eh8Lc1bS+nH/AHJxhXlrmkagg/FaTiRmpB3GJ6KlDZ4cBDRTj+rMT+yvlGnNJo/pHyWrPrsepmtnhcr6r2s5Wnxyg5JlSx+0aps10Aa8UKzON3OOUODSZMAkT6QHeil7SpEOcJgZtSVDfi26PcIIYNZJLc1xAtIcU/HNKPgEoXOmTA1od2zcE9m5aRIjLH15p7arWUyHQCXNZBywDM3+Ci4yq11MGiGiWAhrTJzNOh8kf2hh2nBYaqGhxY6pQdGnZfmpnwOV1+gU31La+hksV4t0au6queirOxDny28GYgEXAnVF9iVC6hF5uPNCHYl2YEGIPDpCK7BJzOBJknNdOzRXwuEkZMD9dWEsLhqbe0bk3AA+qMYIibNAkcdUDfh5cZJgcOYKmYJwGp6dFjkrRtT5DoHRQ9p1G02mq7RovDY6KTTd4qPtih7Sk5scDBLiACNDAWdjH0Zvj8QXVXQwAVS/MwEAklvYc6eAhRWVzUe32LXGoG0xDTYZWFrs/gb3Rz8PGrlL6kMjtuJEvd4cWhS9qbIexgbhmgMiCycpccwuSNbc1ZCYuTiAzQYwN+0VC82Ap0py2AEOqaDgiexsSyrUdhvZMZSqscHQ7M7MBLXFx5QlQ3ZeCDWcXO7tNhAA5TMDyVp2Vg/ZG1KJ1cXNkAaQBJPqpRaON7tzZUsRs00Q2mDm9naY8/koLpLnu6D1KtG8uJNJ4LCQ6HukW97sn4E+iC06M0HVMwzFxJbqcobIJPWytHkZLjgqOLF1Jwjf+NwPEpip807Qd/xgd4x6I6tehL5oydkrBYFzmggdkWn/AHoiO82xq1ChTe408tYdlocHuI14KdsdjzTaA2G3PifH4JjaoDcO8VIzaiL+GqCdcGxwdFIpW80U2BTmoD4Sh72gQPBHd3aVz0Eeaeltg2VgW/CMhglOOaF41sADwCTiso0Mbmj+KZ0K2mhoOgWKbmH+KZ0K2uhoOgVikgPvb/Id0PyWAYsQfP8AdfQG9f8AId0KwHHNv5j5qAQHw7JqOcGgw86mLwPgiQpOvkysPLUHrKg7RzUy0s/VJP8AdP7Qmm4yoTd4b6Ll5sU3Lg6ePFlyRuNfUsWEDg3tXdcnxsrjs+sHsY4aOAjpos4oms61Mvef6W29VeN2KNRlBraghzSYm/ZNwraPDKEpN+RebRvDFyk1d9IB714eHPHMFw6hVDClvvECSbknT1WhbzUAXMJ4yPgs8r4Z1B7s9mkktMeNr6fBdLa5rbdIwxag37ndSsab8wkzBI0JGnu6xHHRXjZ+MBwdag7tA5arRp22RmHmD8FQaOINU5WjsgyXXgDjl4+sqy4PEtBAza+sQteHFGKrn6mbVZJSSrtcfyQqtcgxYcoFoRDC4w+2YT+psT8FHLmFxgE8RyXZxJDWuDYykA+ElMklJOkZoqUZJyZZK7JFrHn/AOl3h9mN1eS7rYeiG7Q2yyiJkOeQIHDqVW8ZturVPbf5CwAS8Wnnk+SNGTPCHzZpVOo0CMzB1cF47EMiC9t+TgsudiP9k/uodXFGQeXJMloYruX2Fx1cm/8AE0XFbMp/ql0SYJT2FqlwGVtvHy/dQ8BWdUph4BLYEmDHaFhMLqjjW02js1XE9xjiOHGPBY543F0jXGSoLskEAkQbcdVLj/dFWMXj69T+VRrkiTJLWgHzT2zKOMc9n2mlkplwl/tGlxaXEO7LXEgiw04obJUHfG6RA3yIFQAjVrePJ2iD0zlw1Z1rgD/IwpeO2VXrOkhrRwl3CTNtU79wVjSLC5gkidXGAZAtZBLkLZS64XeDghnJtz0lXPC7ie2c1jqrrlo7DASM2nFCtibMDalQP/QXMuINnECRzsn5luqhGGNVuD7Mf7JxygGzWiZFo1aQdboHvqQKLQZku4+soi3AvpmSc1NjSROvRvNAN7CS6nT1IbPmVmRtyR2K07RWwSbq27t0bdXfABVmlSIdB5j5q77BpQ0dJWnLxChOMJlcuC6JTbgeCyDA1uaR9qbzgraaGg6BYpuZ+aZ0K2uhoOgVkUkCN6/5Duh+SwLHBb7vV/Id0PyWEY1qIEQ62A9sxoBjKdT46wimy93KLIzDO7m7TybxUbZRR6g5UcV2aI5pqO1Mm4ZgaIaAByFlJp0yHEzaNPFMUVMARFgveJn/ABg91wKAYzAZ3GQCPHxVn2qA6k9si458kIotzMY4zcX8gmY57eRGaG5AtuCp0xeBNgBaVCxMB803NaLTbNxujtVlMi4mIkeailjc3YpgCJ90j1ninqd8sVGBCw9BrnNMvNiCS2BcOiPOF7UoR7SnF7z1BEI5Vy5Bw0PSLx6qdt/Z4c1mIpgxVpgkj/uNGRwHoT5qry+oPwrRl20yQ651EqJRqeKM7V2e90ZWl0SLDxJTeE3bqvvlI8GiT5rVDLauxUoeCCag5rmpTnS/SSrbgt0tC4AdZcfhb1RjDbIpsBMEkAzMR8EZalFo4QhuViqjNmun3Q6wmdHwCZ0hMVce2/aEMgG+hRTd3DF+GrsbAAc+QbaMFQ3/AMVnO3Ja7FNyOPtTSc0gdmQDOt5Kx5HfI5ccBnH7xGm9+V9PswAJbFxMuOYdqYhsGU3it9MTUBBq0gGtMFmUxoQSRJIjXkSqvUrznYxjsrg9vaax2V79A10TfxuEawlMPLppPBdTDS0ggWZ7MkibiR8Etd9hbOBvDWOY/aWhzp0YZh17BzZAiVNZvKzI0uzu7LXWABJLzTA0HgfNXjYexMPVwVdxoMNWnT950hwLRlBB5QFnVfd5gJ/5mCWgcYkEPHx+Su4e3JXdXZpe5rGODar8rR7N1UdrtNeAGwfN2iA7ybvmjh6TnPGerUqVXAm+Vx7BnxkIDgsbUpBjKdYvaCQ5oByta5zTABHgu8ftX2uLcys4jJDGzwa1oygT5rTp47GpP2ZRvd0Et19j1a9VlOoSKZMk/wBIkmDyAVOxzi6s8kzdwHQEj9loO55f9ofSDXZX06rSZu0Gm4lwPoqPWw72FrnT2xJ6kwfismVesOef9uiPXwAJY5uth6qz7PZDZ8IQukJgIxhgQ0LLgzSyQ2vw2HTybjyIlNFykEceKZe3Up1GoM7mfmm9Ctroe6OixHcx38UzoVt9H3R0CiKSA+9f8h3Q/JYpUpZgtq3r/kO6H5LFWIkQxhMI4HzRinSPAx0F1HpVCpIq8lUuhwsMe871A+S59keLviVyaxlL2qgRnEUBHEnqucGXBrjqGnTr4KW08105g4CJ1jj1R4oWyA6tF7X8LqNi8boA297ot9madQkygwaNCNgasCZajxofRFqFavlaxzuywENaeEkm3jdTGt6Lx4UsiVDFKhltEk3JT5qAAA/76LxonQrqpSvp8ULDtOxUEERr4Lio2y5y2tPqvH5o5oh6PcBiS2jiWg5TBcD1pFh+izvBVC+u1znE+OsAgwRPEK7UsZ7MV5Eyzj4iFRaDi8/8UWjtO58IA01K1p43p5b/AMv1MmVtSVBNtYOBdmhtxexLuFQjmF3h8S0Q3NmcAQHRcnMXSeiC1cE6RmcDfgU6zAgXz3Hr6rn7NN7tr/vlZV5WaPu1t6lQpVs1SC9haG5DLiSSZMeKp2PotqGSZb4gaqNhMU54ie0PFenE5D2z2ePH4LdGEYtSj4M89Q36aH2NvDC1gAA5C1rmNUVx26jqwFak4dqJa4EaCDBFigtfFMcyaQktHbJsADpA4lHmbVq0m0yx5ALAYkx42SdRNY472OwZavcEt0trtwD6YqtqB5zte50Gl7pLA0ATqBPkqRtXGOqVg98AucXFrfdBJLoaOAVpfvRUPv0qdaeL+XDQcPqqji6BkEAkNInoD+ywz1MZSVMOacXSiE6TYJHKQeuiLMsAFExNCSKjfdqEkcNToRzupgHwV9MvRZpwRqAjUXFQpFcaXK0Dgxub+aZ0K3Cj7o6BYfuYP4tvQrcKPujoFCsgNvb/ACHdD8liTXarb96GE0HQJsfksSdQfpkd/iVAI7D0+yqQo/2d9uw7/EpwUnn9Lv8AEoF0x1tynyFHFB5/S70K7FB/dd6FANjmZdtqJltF3dd6FPMouP6XehUAIvldNMLkYd/dd6Fdmk7uu9CoCh3MIXmZN+yf3T6FL2Th+k+hUolD7HLyIuEyKT+670Kc9k7k70KgUdWSLoXPsnd13oV65ju670KgSLj6ALKhI/6biegI19VSmMpAu1gjs2GoKvxD4Iyuhwh1jdp1Gihs2eP+1/4lXUltcZIy5sDm00+iq4en7RzW0m5nOt7oieZ8VxisK9jy1zS1wMERx8CriMIZs30aRdL7G68tPofmpDbj5ivuJeiclzL7FGfhHm4DvIJUdmVODHHrCvRwru670P7JfZXd13oVf4z9iy0KqnIprdlVZkMj/eKsjsO0tYL9lsX9T8VNNJ3dd6FNexf3XehS5z3djsWmjj6YMqYAHRRX7OIuPgjppu7h9Cm3Un913oVnlgxy7Qx4oPwMbJytDm1ORInvRAXLqnLknnUndw+hTD6Tu47/ABKbCKiqRdJLhDa4qPJ1+C9fSf3Hf4lcOpVO47/Eq4Q3uX+bZygrcqPujoFiG4+GecU0lrgINyCFt1I9kdFBbPXsB1UN2yqZ/SvUlAHg2VT5JfdVPkPRJJQNiGyqfdC9+66fdCSSgBfddPkF7920+QSSQogvuynyS+7WcgkkpRBfdrOSX3azkkkiQQ2bT5JfdzOSSSFEPfu5nJL7uZyXiSlEF92s5JfdtPkkkpRBDZrOS9+7mcl4kiQX3azkl92s5JJIUQ8+7KfJL7rp8gkkpRDz7rp90JfdVPuhepKUQ8+6afdC8+6afIeiSSJBfdFLuhL7npd1JJQg5Q2cxhlohS4XiShD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QEhQUEhQVFRUUFBQVFBQUFBQUFRQUFBQWFhQVFBQYHCggGBolHBQUITEhJSkrLi4uFx8zODMsNygtLisBCgoKDg0OGhAQGDccHCQsLCwsLCw0LCwsLCwsLCwsLCwsLCwsLCwsLCwsLCwsLCwsLSwsLCwsLCwsLCwsLCwsLP/AABEIALcBEwMBIgACEQEDEQH/xAAbAAABBQEBAAAAAAAAAAAAAAACAAEDBAYFB//EAEAQAAEDAgMFBgMGBQQBBQEAAAEAAhEDIQQSMQVBUWFxEyKBkaGxBjLBI1JictHwFDNCguGSorLxJBUWc5PCB//EABoBAAIDAQEAAAAAAAAAAAAAAAABAgMEBQb/xAAqEQACAgEDAwMDBQEAAAAAAAAAAQIRAxIhMQRBYRMiUQUywUJxgdHwUv/aAAwDAQACEQMRAD8AygRtQhG1VkggiCYBGEAPCIJgEQQAQTpgiQAQTpNCIBMQgpAEOiMCyAGRJuaMaoAcImjRKETUwGCNMAn4JiHcnP1ShORuQAgEQTu3JmtueCYCaO6UxGaP3ZEBI9U7zAtxHlCBDG+iXLcdUi2NNd6TrC3ggYNPQ/uyTRry91IBZBTbdx3IAYbvJABIjibKSbSkRHhKYAkSY4G/MoHGXchbqpAPVMdYG4JAA+TpaRHmhZb09FKxu870FETJ4f8ASAInAyb7yklnHFJAzgBGAhCMKsYYCJqYImpAO1EAmajCYDgIoShEgQgiCcBIJgOBYrZUNi0HNBLLkDRzuHVY9b3BHuN/KPZWY0RkU6vw/QAs13+orLVqjO17FvZiqQXMY6oQ4tE7ugJW7xWngsMzYFI4puLObtGtgCe7IaWhxETMc4spOIkyjja7m1C0ER0Vxm6d6520f558PZdVo0VRIcBDCKdUmBMAiLImDehI3dSnQAwEz1JCLghadUel0xDtH6JVPnA8fRJmrhwCGSXA8GlADOuJHFEeCFjRaNFI4XLhyEdEAKqII8vRBEG2kT1RuMwhj09UwGck4aIiPaeidw1PKyAIkzhp4pzqlUQAnbo4CPqgpiLH93RkWnnCCoJM9P8AKBg/wwdc6lOpAkgDLtCkagapGqokGEQQhGkA4RgIWowmAQRNQhSAIAcJwEoRQmIcb1u8GO63oPZYZolaHBfE+FIA7ZgIsQ6W3FjqFZjaQaJS+1Wd7E6eH0WbLSxve5711cTteiGtcatMB4JaS9oDgLEtJN72suBtLa1Ag/bUv/sZ+qm2henP4ZwcY6apK6w0HQLN1do0s5PaMPRwd7LTNFh0CqG01yMnak4wCeAnyXX2HTBuBLj6fomhFWlsuo86Bo4ut6aq7S2G0avPgIXcbhuN/ZM4Qp6SNnIGxGbnu8Y/RV37BcB3Xh3IiP1XbIUeYhFAZmrh30yc7SLW4HoQo26xuy381qxUDrOFjuOi5e0djwC6lpF27wOLePRKgORSBA9k7Wx4pVe61s66eakAi/FIYKTLJRcpPtogAWAkRxPomD+HMfqnlAQgBg23QJp0807TdCDf970AG5CUn+wgpiflPmgZI08klHdJMRmmqQKJqkCpJkoRBAEbUAGEYQBGEAEFIEARhABImhM0IwgA6YWGom63TFhMAD2jYE94WtcTfXkq8k9Ju6HP6Lbq+Dv7dxvasw4iBSpBjQNIAknXUmSVl8QvUPjhuSjhyW97IyO4wNLOzGaSBY/MbmZ5RPmRxB3gbpPdnS+7jy8VTDLfY6OTr4tbRoo4Yd/w+q9TwX8tn5Gf8QsbsZx7R9rFjoiLXET5c9VtsKO4z8rfYK/FPU2jkdRPUk/3GqCQehHotX8L4UdiHuNll2jVaz4fP/jx0P0WiPJkfBR+I/i2nhbZXOO4AEN/1m3lKWxduMxgJY1wyhuYkDLmIktB3kb1xfiXYOGLu0dTy3EuFQ02uc4w1oaA7M4mLAXldvYbaVNvYU2GkWAONM3JDie+Hf1AkG+vGEJZLt8A3GtjokIC1T5U2RTIlN7FBiMd2TXB39QLW8czhA91dqBZjbFTNVY3cMzj5R9VBsYE5oKMC0c0zWwOSc1mD5nNHVwCXAWkJw97oSmGLpmRnZr94J5ECCD0MotME0wDYIWniihRuN43fRMkRUiZdzNkQMSUM6+iFx3JASN903Xihc6CE2eJ3nd4pgKqxxJLdNySIGN6SAM21StULSpWlUkyUIwowpGpiDajCjapAgCRqIFdHYOyf4gkkkMaYMak8BwWqbsajTaMtNup1GY90A6nmQpxxtqyLlRiGXRhd/a1IQYAHQQsrTqkOvvN+vFKSoadl9gXntPEmnUbEXcZJ3AAmfReh0wvPMLTzVQeDzaJmxB9ys+eu/kvw96Nv8Y4x80O1PdGEzOaCS2GuIDojgAfHesgXs0LQJAOguHGBHUka8Vqfi3CuqU6L+0BLsO6me4WwHEkWk6CBzid6xGJo6Tua0W4tMg68li6dJrk1ZL7I6mza2V7g0f0w6TpL2CLTuet7RH2bR+BvsF55sg5nOMkQyYsLAh3/wCQvRKHyt/K32C3YFTZjy3SEFq/hu9KOIcPVZWFqPhp32bfzH3WpFDOBisQyttCHua2lgmyczg0OxNQW11yMPm/kqG2toVKmJbWw/dpta3CjER3TUxVamHOZIhzWBovpmIF1tNpVQxx+ze6PusnXh+9yrP2gzR1N8EaFgII7u6fxC3IrQk/ggZzaOOfRrtNGo/sWVMNSqOc9zxUqvqO7RomZIpm8by3eFYOLxNatiad2CmxrmgvFMMNYOyGo4d6GtaDDdXFwJgBaRuKpBwZlu10NGSwcAPl4fPrzKhxGLwxcHODc8CHOZ3gJsJI4p7/APIhBjmU2te7O5rGhzyAM7gAC6BYSbxzWTz5q1R33QG+Zn6LU7UqQ0rJbLvncf6nnyAELK+SSLw0Waa2XSZgm4Bg+oMeS0wNieRWba2T4j3XO+oNrTXk4/1ebThT+fwVcRIJj1g+sKts7EO/iKYk3cAeY3yreNpiToq+y2f+TS8T6ErLglJzSb7mXpJyeSKb7mvcq51k71LUdwUbl3D0pE8qM7v3CJyCpqkAnnemA0jfcoZSZZAxOcDqnQgJIA4LSpWlQMcpWlVEiZqlBUDSpAUAStUkqFpRFyAPQPhbD5aDfxS7z09IXZxQhrBxa8/7h9B6Kts2nlpMHBrR6KztB2YNixaBB5rZwigzu0WzY9TzAWNxQ77uvqtptEkg2g+iyGOs4AcZJ4n9FTNE4lvDPzAFec4etlqf3Ot4leg7N0jg4j6/VeZuP2h/M73KzZVaNGJ0zb47a+bDUwASWgtE2Gh1WNrVCZl2pi2kbx++av4J5LIkmCT/ALVap4Bp1k6W3LFjrG2jXNWkVNkMc4vNgAx0xvtHDmvSqfys5Nb7BYGjTIc6BDQx3tb/ALW+Z8rejfYLZgdtmTMqSCcu7sCrFONO8fBcJy6ezASxwbqHArXDeRnZ08dh8S5rXfZuMGxAg2kCSJF5bPIFUnYauHQ0A6/cEXgTA0i6v0tpENh2g5buqEVqVQzMHrE7rrTJSX6UyAnmqGiGku7NtgXR2hmZdnEAHKed/Ck7E1s7ZpuDXObc9o4gQZmHRqNTa+9dcYdpFnO8D0/RV3YPLftKhggwXWtuPEKvXX6R15OX8R14Yei4myW/ZN4ySfEq18V1rQmwrMrWt4NA8YWfuNElezT+U+yz+HbfzXexM5Tl10k6D9SubgsKWkl0HhEiBELH1mGWSUdPY5f1HpMmdx0djk4glV9isnEtPAOP+0rv1NnsP3vMfoq+ysGWPcXMDdzTnzOHG2kFZsPTZITTZR0vRZceROR06o9lXc60qV74mdyqPMcyfRdY7oLnac0FV1/CENR3uhlKxhgpibIC5O0oAlBTqA1UyLA4DHqZr1SZTdxUrWO4qsmXGuUgcqYa5G1pQBca5Hn1VEMdxRdm6NUCPYcEe438o9kWJUWyq2alTJ1LGzHRT4krYyg4e0NCsbtA94rY7RqCDqsXtOsA6SD6b9FXNEkT4B13D8X0C82xTYe6DFzY9dV6DhiSXbrj2WIxlGc3U+6y5HTRoxrks7GbLSBclw9iSeg+q6bGOykE3O8TbzXP2Nh3ASAddQTuF5toQuo8adeaxTfuZrX2ohZSc7tA0zlpw7dre8LdtNm9B7LJbJZ9niTljuCZM3g7l3mvMDoPZaeme7/gz9QtkdCdy6Ww2B7ntzOEQZaRz4iCs9mK6/wrVPbEcW+xC1p7majr1sPkDgXE7wXRJ8gFjds46oxx7JoOhgmLGLa3MkDxW7xWAqPJIgk21hYz4g+H8Sbtol+4gVGtkTxzcLeK6vTSjT1MqkcX/wByYymxxNEggta2Q9okk5iSbACNdE2C/wD6BiiTnpDKGF2bvEGLWdoRO8FQ47Y+N7NrW4etJcXOy1pMgENkl2knNCoUth40FwqsewPGRjalRroYTJEAzYNG7cqpyTlvwSrY7OH227HGXMy3aLGZzE/p6rUtWV2Vs3sCGyCZkxoIFguy6sR0v57vqsL06np4Jdjp4al2hHDd/laGo1tOnkaxrQYzHVzuEuPPcFz9nkUqYcdToOKp7ZxznOgOMQbTFwCRu4hQlkjBpS5ZPF088qbjwjo9i0f0tPgFx9t0A2HMsNCOB/RDhNpmQHmQf6t468Qp9oOlrmncJ8rhRx5Y5FcQzYJ4ZVI5L6oc0O55SOY0/fJUy/U81DQf87Z+ZpPRzbj2I8VUe0nepWJFjOFG6tfVV30id6AYfmkMt9qEhXsFU/hj94ov4fmkBYNXmkq38N+Ip0wKrWKQMRtapA1RGAGIwxSNajDUgIwxO5imDUntTA9E2I77Jg4Nb6tH+Varrl7Lq5GUzuLGg+QuutWFlunGtzLCV2vg4e0QsDjqna17fLTv1cbD6/srUfFWalLw52R/dc0GwdFjf5ZAi0eqzgp9mwF1ie87xvHgICUoVDV88fkSnc9PFbv8f7wXMGO87+32WKxn9fV3uthsWtnLzxIjpCyO0Bd/5ne5XO6hU0jdgdps6vw6fs3fmH/EpUjDOlvAaekJvh3+WfzD/iU7h3Tr4a6DRYX97Na+1E+yZ7PEncaYkmeJiLRv4rSZbDoFm8B/Kr63YLudffuWocNOgWrpt3L+DPndpEUK/sE5a7ecj0/wqan2e7LVpn8QHnb6rWjOeg0imrlKkmrq4rObicKDoS08tPIri4+gWyS68RIbBgcyTxXerFZ7bNWAVCb2GjPMPfJ6qzmlo/PHoFzKlWCpqVTuN/8AmHt/hUx4Js0PxLs19RlFzCxsA03OcHEhlYBrgI0mBcQZgTBK4m0aGI7QHMYAeX5KpDnlwuGhxDRbuiRa5G4r0BtEPaGuEgiCFwtq7He1xLXtLd2eQZ+64gEeMeC3Pqs2NJQSa8kcMMMr9RuL8GQezEiQ2bgNzOe14FR4Z3rnRpadPvmy7NI1OyaasioWS8E/K4iS3wV0NbTgvLXEXaxg7gP3nOPzEbtBy3qviHS17jwcfRU5M7nGpRSfgJqKlUW2vJxMIO8eTXH0VYFW8KIbUP4CPNVGtVDJISaUYpqRtFIZDCINVltBGKSdAVgxJWsoSTA5jWqQNTgKQNSAEBGAmlSNCAGASc1SAJOagDZYNk0qX5G6/lQ/xNSmLQR9xxg+B3IsKR2FKdCxo9IKqYxhqFvZgudHycALAuO4c/ddjGk4e7g4+ZyWR6eSltzarSwh9IwbEONj6X3LGbSe6s6X91u5g+q2uK2QZL6rwXejRwaN3XVZzHsYHwCCes+iz5JY4r2rc0Y4ZZP3PYPYTIz9W+xWT2o29T8zvdbTZFy/ll9isBtfEOFSq06Z3ROvzFczOnJ2dTp1SaO38PD7M9R/xKpYjG02uLXF2a9hMRJi6h2VtTIwtjeLgjgRvhVMZSL6mdtgQLRPqFmx4ve9WyNTUtC0qzr7O2g1wrMawiaebMSDoRYX5rd1PovMsDTLS8gkkty+BcJW1q4xzuS0QjGMnXgoyxkktXkvuqgKu/HZSCDcEEdQVSMnVR9ncdQrNRTR6XgNutIAc0g8RcLoPxzCN48FlcNS0K7jW928K2ysDFYpvFZrapL7Arr4xuq49dkEcxPqVCQIz9fuuI4Keg0OpmSRD5kCYgcPFVsUO+7qVc2W6A7w9f8ApVSewslqNo3DqjnMaGsLgWtcHNMXiYjM06cDvVasx78zTmnunvdpAIdNsw5bnKXBYsilSIEkgDiO7YzF9x0Ue0nvrMcG5mOBbem7K7mJc0Quhqfp2jM2ZLEYdzbEkW0IM9Nfm3DiEdOl3YGbeNRld/VOt9QPBWXuxDDc1X83GmY8iFHXdVcC6oHQ0Ey4M8AIOpMBZZZW2/7Qoy4I+yhhbvMT7/T1QMwq6OCq5qBe4XLw1vQMlx63bdVquIChF2rNUZWiMUAE5gKvVxSrPxKdomXXVQFC+uqTqpKG6VjotfxCSrCmkiwLLWo8qcBGAmBC2jdThqIBGGooAA1OWqQNTlqKA02DompQosFi5og/dAN3HiI3dEvibDdmygyk1ziX1e42o6m6q4Yaq4S9hBLu7I6DTdc+G6f2TXfhyj/USfp5KxtnFtphskgkmIAJsIOumoW+MpSqK3MbjGDc3t5MJjtrveC1r6TxTFNrXVB365dQa4VGsBklzyW5QLQ+8iBmcRWqVCJzNPaND2BuVopwDUGYAXDy5usw2d5K3O0cezXvb7hrAbyTeRCymMxAqOMBzotJMgzNp8FDLjklbjRKGaEnSdhbBrii1/aETLdDOgjWOQ/ysltnEB7nxfvO9yu9i5m8ablw8TgA4k3B5foufkVs243SC2UKZaczZMgb+BnQq0G0yBDTppy/YVbCYGqLNIN+B/VdXC7FrO1cB4H9VncJN7GhZaVWDReAxwDQ0EDqu1TbOiWC+Hmtu9xdyJt5Bd+lRa3QK3FicbspyZNRzaOCJV+hs4b1ZajDleolNlzDUy3mFee629culWI0KnOIKmIGvUjiuXjK2/RdN1fkFC4jgPJRaYGap7PfUMhpgmZNvdXaWzzS1M5g6f7ab3D1C7GdQYu4BiYc23EE5Xejik47EZvZlv4eqNcwteA4NOcAibHWByPuulWpUwHGwYRNiQIFxF1jNn4t9Go3WQeGo6K7tvarHNyhjgc3eaQcukd3gpKa9PSzPKPwXu1pufBzCTH8ybxYEDQ2XM21LhlBOVpmCZJ5krj7NqmnULwC6bxvmNTzUmI2wSHS0yRu4qmUYXcQhHTyXqriKNJrfxvd1e6Gg/2tB8Vz6hO9WsTjAGhoEZQGnwEfRUc+bQSmuDTBbAlNlVujgXu3K7S2dGqkkSs5bKJKs08Kum2g0J1JRCykMIkrspJ0I5rWqQNSAUjQgYzWqQNTgI2hAhNpqanQTNUrXJiNTsSq0U2tmCOPVWsWAbFmcRM90ib2gn9yszh61lM6uVapEGhbUpQO7SDf7GcuaxG1C4v366DvHl3Wi/mtZWfOoB6qq7l6KM22OMUjLUNk1ahJcMg/Eb/6Rp0V6jsJjfmJd6BdkBCQqtKLLK9LDtb8rQFLlRgIgEwBY1TgIWhSBAhAIwEgiCYBNCkKEIkCAKAonFASgB4TwhlOCgTKB2VD8zHRvyOuJ6i/nKtVadQj5KZ52nwJurNM3SeVBwRW4I5dOjUbP2czrDmi3so//THOdOVu4guIsecawuoShzJemLQjn09hb3vLjwFvfVWmYdrNGgKYvQl6mlRaASgKkKAhMYBQkIyEJQAMJJ0kDKQUgSSQMMIwkkgQQRtSSTAs0yje5JJSIkJKjISSSYxQmhJJRGOAnhJJIYQCkCZJMQQRhJJMAwkkkgAShSSSAZJJJAiRiFydJMRGhSSSARQkJJIGMhKSSAGKAp0kACkkkgZ/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QEhQUEhQVFRUUFBQVFBQUFBQUFRQUFBQWFhQVFBQYHCggGBolHBQUITEhJSkrLi4uFx8zODMsNygtLisBCgoKDg0OGhAQGDccHCQsLCwsLCw0LCwsLCwsLCwsLCwsLCwsLCwsLCwsLCwsLCwsLSwsLCwsLCwsLCwsLCwsLP/AABEIALcBEwMBIgACEQEDEQH/xAAbAAABBQEBAAAAAAAAAAAAAAACAAEDBAYFB//EAEAQAAEDAgMFBgMGBQQBBQEAAAEAAhEDIQQSMQVBUWFxEyKBkaGxBjLBI1JictHwFDNCguGSorLxJBUWc5PCB//EABoBAAIDAQEAAAAAAAAAAAAAAAABAgMEBQb/xAAqEQACAgEDAwMDBQEAAAAAAAAAAQIRAxIhMQRBYRMiUQUywUJxgdHwUv/aAAwDAQACEQMRAD8AygRtQhG1VkggiCYBGEAPCIJgEQQAQTpgiQAQTpNCIBMQgpAEOiMCyAGRJuaMaoAcImjRKETUwGCNMAn4JiHcnP1ShORuQAgEQTu3JmtueCYCaO6UxGaP3ZEBI9U7zAtxHlCBDG+iXLcdUi2NNd6TrC3ggYNPQ/uyTRry91IBZBTbdx3IAYbvJABIjibKSbSkRHhKYAkSY4G/MoHGXchbqpAPVMdYG4JAA+TpaRHmhZb09FKxu870FETJ4f8ASAInAyb7yklnHFJAzgBGAhCMKsYYCJqYImpAO1EAmajCYDgIoShEgQgiCcBIJgOBYrZUNi0HNBLLkDRzuHVY9b3BHuN/KPZWY0RkU6vw/QAs13+orLVqjO17FvZiqQXMY6oQ4tE7ugJW7xWngsMzYFI4puLObtGtgCe7IaWhxETMc4spOIkyjja7m1C0ER0Vxm6d6520f558PZdVo0VRIcBDCKdUmBMAiLImDehI3dSnQAwEz1JCLghadUel0xDtH6JVPnA8fRJmrhwCGSXA8GlADOuJHFEeCFjRaNFI4XLhyEdEAKqII8vRBEG2kT1RuMwhj09UwGck4aIiPaeidw1PKyAIkzhp4pzqlUQAnbo4CPqgpiLH93RkWnnCCoJM9P8AKBg/wwdc6lOpAkgDLtCkagapGqokGEQQhGkA4RgIWowmAQRNQhSAIAcJwEoRQmIcb1u8GO63oPZYZolaHBfE+FIA7ZgIsQ6W3FjqFZjaQaJS+1Wd7E6eH0WbLSxve5711cTteiGtcatMB4JaS9oDgLEtJN72suBtLa1Ag/bUv/sZ+qm2henP4ZwcY6apK6w0HQLN1do0s5PaMPRwd7LTNFh0CqG01yMnak4wCeAnyXX2HTBuBLj6fomhFWlsuo86Bo4ut6aq7S2G0avPgIXcbhuN/ZM4Qp6SNnIGxGbnu8Y/RV37BcB3Xh3IiP1XbIUeYhFAZmrh30yc7SLW4HoQo26xuy381qxUDrOFjuOi5e0djwC6lpF27wOLePRKgORSBA9k7Wx4pVe61s66eakAi/FIYKTLJRcpPtogAWAkRxPomD+HMfqnlAQgBg23QJp0807TdCDf970AG5CUn+wgpiflPmgZI08klHdJMRmmqQKJqkCpJkoRBAEbUAGEYQBGEAEFIEARhABImhM0IwgA6YWGom63TFhMAD2jYE94WtcTfXkq8k9Ju6HP6Lbq+Dv7dxvasw4iBSpBjQNIAknXUmSVl8QvUPjhuSjhyW97IyO4wNLOzGaSBY/MbmZ5RPmRxB3gbpPdnS+7jy8VTDLfY6OTr4tbRoo4Yd/w+q9TwX8tn5Gf8QsbsZx7R9rFjoiLXET5c9VtsKO4z8rfYK/FPU2jkdRPUk/3GqCQehHotX8L4UdiHuNll2jVaz4fP/jx0P0WiPJkfBR+I/i2nhbZXOO4AEN/1m3lKWxduMxgJY1wyhuYkDLmIktB3kb1xfiXYOGLu0dTy3EuFQ02uc4w1oaA7M4mLAXldvYbaVNvYU2GkWAONM3JDie+Hf1AkG+vGEJZLt8A3GtjokIC1T5U2RTIlN7FBiMd2TXB39QLW8czhA91dqBZjbFTNVY3cMzj5R9VBsYE5oKMC0c0zWwOSc1mD5nNHVwCXAWkJw97oSmGLpmRnZr94J5ECCD0MotME0wDYIWniihRuN43fRMkRUiZdzNkQMSUM6+iFx3JASN903Xihc6CE2eJ3nd4pgKqxxJLdNySIGN6SAM21StULSpWlUkyUIwowpGpiDajCjapAgCRqIFdHYOyf4gkkkMaYMak8BwWqbsajTaMtNup1GY90A6nmQpxxtqyLlRiGXRhd/a1IQYAHQQsrTqkOvvN+vFKSoadl9gXntPEmnUbEXcZJ3AAmfReh0wvPMLTzVQeDzaJmxB9ys+eu/kvw96Nv8Y4x80O1PdGEzOaCS2GuIDojgAfHesgXs0LQJAOguHGBHUka8Vqfi3CuqU6L+0BLsO6me4WwHEkWk6CBzid6xGJo6Tua0W4tMg68li6dJrk1ZL7I6mza2V7g0f0w6TpL2CLTuet7RH2bR+BvsF55sg5nOMkQyYsLAh3/wCQvRKHyt/K32C3YFTZjy3SEFq/hu9KOIcPVZWFqPhp32bfzH3WpFDOBisQyttCHua2lgmyczg0OxNQW11yMPm/kqG2toVKmJbWw/dpta3CjER3TUxVamHOZIhzWBovpmIF1tNpVQxx+ze6PusnXh+9yrP2gzR1N8EaFgII7u6fxC3IrQk/ggZzaOOfRrtNGo/sWVMNSqOc9zxUqvqO7RomZIpm8by3eFYOLxNatiad2CmxrmgvFMMNYOyGo4d6GtaDDdXFwJgBaRuKpBwZlu10NGSwcAPl4fPrzKhxGLwxcHODc8CHOZ3gJsJI4p7/APIhBjmU2te7O5rGhzyAM7gAC6BYSbxzWTz5q1R33QG+Zn6LU7UqQ0rJbLvncf6nnyAELK+SSLw0Waa2XSZgm4Bg+oMeS0wNieRWba2T4j3XO+oNrTXk4/1ebThT+fwVcRIJj1g+sKts7EO/iKYk3cAeY3yreNpiToq+y2f+TS8T6ErLglJzSb7mXpJyeSKb7mvcq51k71LUdwUbl3D0pE8qM7v3CJyCpqkAnnemA0jfcoZSZZAxOcDqnQgJIA4LSpWlQMcpWlVEiZqlBUDSpAUAStUkqFpRFyAPQPhbD5aDfxS7z09IXZxQhrBxa8/7h9B6Kts2nlpMHBrR6KztB2YNixaBB5rZwigzu0WzY9TzAWNxQ77uvqtptEkg2g+iyGOs4AcZJ4n9FTNE4lvDPzAFec4etlqf3Ot4leg7N0jg4j6/VeZuP2h/M73KzZVaNGJ0zb47a+bDUwASWgtE2Gh1WNrVCZl2pi2kbx++av4J5LIkmCT/ALVap4Bp1k6W3LFjrG2jXNWkVNkMc4vNgAx0xvtHDmvSqfys5Nb7BYGjTIc6BDQx3tb/ALW+Z8rejfYLZgdtmTMqSCcu7sCrFONO8fBcJy6ezASxwbqHArXDeRnZ08dh8S5rXfZuMGxAg2kCSJF5bPIFUnYauHQ0A6/cEXgTA0i6v0tpENh2g5buqEVqVQzMHrE7rrTJSX6UyAnmqGiGku7NtgXR2hmZdnEAHKed/Ck7E1s7ZpuDXObc9o4gQZmHRqNTa+9dcYdpFnO8D0/RV3YPLftKhggwXWtuPEKvXX6R15OX8R14Yei4myW/ZN4ySfEq18V1rQmwrMrWt4NA8YWfuNElezT+U+yz+HbfzXexM5Tl10k6D9SubgsKWkl0HhEiBELH1mGWSUdPY5f1HpMmdx0djk4glV9isnEtPAOP+0rv1NnsP3vMfoq+ysGWPcXMDdzTnzOHG2kFZsPTZITTZR0vRZceROR06o9lXc60qV74mdyqPMcyfRdY7oLnac0FV1/CENR3uhlKxhgpibIC5O0oAlBTqA1UyLA4DHqZr1SZTdxUrWO4qsmXGuUgcqYa5G1pQBca5Hn1VEMdxRdm6NUCPYcEe438o9kWJUWyq2alTJ1LGzHRT4krYyg4e0NCsbtA94rY7RqCDqsXtOsA6SD6b9FXNEkT4B13D8X0C82xTYe6DFzY9dV6DhiSXbrj2WIxlGc3U+6y5HTRoxrks7GbLSBclw9iSeg+q6bGOykE3O8TbzXP2Nh3ASAddQTuF5toQuo8adeaxTfuZrX2ohZSc7tA0zlpw7dre8LdtNm9B7LJbJZ9niTljuCZM3g7l3mvMDoPZaeme7/gz9QtkdCdy6Ww2B7ntzOEQZaRz4iCs9mK6/wrVPbEcW+xC1p7majr1sPkDgXE7wXRJ8gFjds46oxx7JoOhgmLGLa3MkDxW7xWAqPJIgk21hYz4g+H8Sbtol+4gVGtkTxzcLeK6vTSjT1MqkcX/wByYymxxNEggta2Q9okk5iSbACNdE2C/wD6BiiTnpDKGF2bvEGLWdoRO8FQ47Y+N7NrW4etJcXOy1pMgENkl2knNCoUth40FwqsewPGRjalRroYTJEAzYNG7cqpyTlvwSrY7OH227HGXMy3aLGZzE/p6rUtWV2Vs3sCGyCZkxoIFguy6sR0v57vqsL06np4Jdjp4al2hHDd/laGo1tOnkaxrQYzHVzuEuPPcFz9nkUqYcdToOKp7ZxznOgOMQbTFwCRu4hQlkjBpS5ZPF088qbjwjo9i0f0tPgFx9t0A2HMsNCOB/RDhNpmQHmQf6t468Qp9oOlrmncJ8rhRx5Y5FcQzYJ4ZVI5L6oc0O55SOY0/fJUy/U81DQf87Z+ZpPRzbj2I8VUe0nepWJFjOFG6tfVV30id6AYfmkMt9qEhXsFU/hj94ov4fmkBYNXmkq38N+Ip0wKrWKQMRtapA1RGAGIwxSNajDUgIwxO5imDUntTA9E2I77Jg4Nb6tH+Varrl7Lq5GUzuLGg+QuutWFlunGtzLCV2vg4e0QsDjqna17fLTv1cbD6/srUfFWalLw52R/dc0GwdFjf5ZAi0eqzgp9mwF1ie87xvHgICUoVDV88fkSnc9PFbv8f7wXMGO87+32WKxn9fV3uthsWtnLzxIjpCyO0Bd/5ne5XO6hU0jdgdps6vw6fs3fmH/EpUjDOlvAaekJvh3+WfzD/iU7h3Tr4a6DRYX97Na+1E+yZ7PEncaYkmeJiLRv4rSZbDoFm8B/Kr63YLudffuWocNOgWrpt3L+DPndpEUK/sE5a7ecj0/wqan2e7LVpn8QHnb6rWjOeg0imrlKkmrq4rObicKDoS08tPIri4+gWyS68RIbBgcyTxXerFZ7bNWAVCb2GjPMPfJ6qzmlo/PHoFzKlWCpqVTuN/8AmHt/hUx4Js0PxLs19RlFzCxsA03OcHEhlYBrgI0mBcQZgTBK4m0aGI7QHMYAeX5KpDnlwuGhxDRbuiRa5G4r0BtEPaGuEgiCFwtq7He1xLXtLd2eQZ+64gEeMeC3Pqs2NJQSa8kcMMMr9RuL8GQezEiQ2bgNzOe14FR4Z3rnRpadPvmy7NI1OyaasioWS8E/K4iS3wV0NbTgvLXEXaxg7gP3nOPzEbtBy3qviHS17jwcfRU5M7nGpRSfgJqKlUW2vJxMIO8eTXH0VYFW8KIbUP4CPNVGtVDJISaUYpqRtFIZDCINVltBGKSdAVgxJWsoSTA5jWqQNTgKQNSAEBGAmlSNCAGASc1SAJOagDZYNk0qX5G6/lQ/xNSmLQR9xxg+B3IsKR2FKdCxo9IKqYxhqFvZgudHycALAuO4c/ddjGk4e7g4+ZyWR6eSltzarSwh9IwbEONj6X3LGbSe6s6X91u5g+q2uK2QZL6rwXejRwaN3XVZzHsYHwCCes+iz5JY4r2rc0Y4ZZP3PYPYTIz9W+xWT2o29T8zvdbTZFy/ll9isBtfEOFSq06Z3ROvzFczOnJ2dTp1SaO38PD7M9R/xKpYjG02uLXF2a9hMRJi6h2VtTIwtjeLgjgRvhVMZSL6mdtgQLRPqFmx4ve9WyNTUtC0qzr7O2g1wrMawiaebMSDoRYX5rd1PovMsDTLS8gkkty+BcJW1q4xzuS0QjGMnXgoyxkktXkvuqgKu/HZSCDcEEdQVSMnVR9ncdQrNRTR6XgNutIAc0g8RcLoPxzCN48FlcNS0K7jW928K2ysDFYpvFZrapL7Arr4xuq49dkEcxPqVCQIz9fuuI4Keg0OpmSRD5kCYgcPFVsUO+7qVc2W6A7w9f8ApVSewslqNo3DqjnMaGsLgWtcHNMXiYjM06cDvVasx78zTmnunvdpAIdNsw5bnKXBYsilSIEkgDiO7YzF9x0Ue0nvrMcG5mOBbem7K7mJc0Quhqfp2jM2ZLEYdzbEkW0IM9Nfm3DiEdOl3YGbeNRld/VOt9QPBWXuxDDc1X83GmY8iFHXdVcC6oHQ0Ey4M8AIOpMBZZZW2/7Qoy4I+yhhbvMT7/T1QMwq6OCq5qBe4XLw1vQMlx63bdVquIChF2rNUZWiMUAE5gKvVxSrPxKdomXXVQFC+uqTqpKG6VjotfxCSrCmkiwLLWo8qcBGAmBC2jdThqIBGGooAA1OWqQNTlqKA02DompQosFi5og/dAN3HiI3dEvibDdmygyk1ziX1e42o6m6q4Yaq4S9hBLu7I6DTdc+G6f2TXfhyj/USfp5KxtnFtphskgkmIAJsIOumoW+MpSqK3MbjGDc3t5MJjtrveC1r6TxTFNrXVB365dQa4VGsBklzyW5QLQ+8iBmcRWqVCJzNPaND2BuVopwDUGYAXDy5usw2d5K3O0cezXvb7hrAbyTeRCymMxAqOMBzotJMgzNp8FDLjklbjRKGaEnSdhbBrii1/aETLdDOgjWOQ/ysltnEB7nxfvO9yu9i5m8ablw8TgA4k3B5foufkVs243SC2UKZaczZMgb+BnQq0G0yBDTppy/YVbCYGqLNIN+B/VdXC7FrO1cB4H9VncJN7GhZaVWDReAxwDQ0EDqu1TbOiWC+Hmtu9xdyJt5Bd+lRa3QK3FicbspyZNRzaOCJV+hs4b1ZajDleolNlzDUy3mFee629culWI0KnOIKmIGvUjiuXjK2/RdN1fkFC4jgPJRaYGap7PfUMhpgmZNvdXaWzzS1M5g6f7ab3D1C7GdQYu4BiYc23EE5Xejik47EZvZlv4eqNcwteA4NOcAibHWByPuulWpUwHGwYRNiQIFxF1jNn4t9Go3WQeGo6K7tvarHNyhjgc3eaQcukd3gpKa9PSzPKPwXu1pufBzCTH8ybxYEDQ2XM21LhlBOVpmCZJ5krj7NqmnULwC6bxvmNTzUmI2wSHS0yRu4qmUYXcQhHTyXqriKNJrfxvd1e6Gg/2tB8Vz6hO9WsTjAGhoEZQGnwEfRUc+bQSmuDTBbAlNlVujgXu3K7S2dGqkkSs5bKJKs08Kum2g0J1JRCykMIkrspJ0I5rWqQNSAUjQgYzWqQNTgI2hAhNpqanQTNUrXJiNTsSq0U2tmCOPVWsWAbFmcRM90ib2gn9yszh61lM6uVapEGhbUpQO7SDf7GcuaxG1C4v366DvHl3Wi/mtZWfOoB6qq7l6KM22OMUjLUNk1ahJcMg/Eb/6Rp0V6jsJjfmJd6BdkBCQqtKLLK9LDtb8rQFLlRgIgEwBY1TgIWhSBAhAIwEgiCYBNCkKEIkCAKAonFASgB4TwhlOCgTKB2VD8zHRvyOuJ6i/nKtVadQj5KZ52nwJurNM3SeVBwRW4I5dOjUbP2czrDmi3so//THOdOVu4guIsecawuoShzJemLQjn09hb3vLjwFvfVWmYdrNGgKYvQl6mlRaASgKkKAhMYBQkIyEJQAMJJ0kDKQUgSSQMMIwkkgQQRtSSTAs0yje5JJSIkJKjISSSYxQmhJJRGOAnhJJIYQCkCZJMQQRhJJMAwkkkgAShSSSAZJJJAiRiFydJMRGhSSSARQkJJIGMhKSSAGKAp0kACkkkgZ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1500188"/>
            <a:ext cx="47148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QQEhQUEhQVFRUUFBQVFBQUFBQUFRQUFBQWFhQVFBQYHCggGBolHBQUITEhJSkrLi4uFx8zODMsNygtLisBCgoKDg0OGhAQGDccHCQsLCwsLCw0LCwsLCwsLCwsLCwsLCwsLCwsLCwsLCwsLCwsLSwsLCwsLCwsLCwsLCwsLP/AABEIALcBEwMBIgACEQEDEQH/xAAbAAABBQEBAAAAAAAAAAAAAAACAAEDBAYFB//EAEAQAAEDAgMFBgMGBQQBBQEAAAEAAhEDIQQSMQVBUWFxEyKBkaGxBjLBI1JictHwFDNCguGSorLxJBUWc5PCB//EABoBAAIDAQEAAAAAAAAAAAAAAAABAgMEBQb/xAAqEQACAgEDAwMDBQEAAAAAAAAAAQIRAxIhMQRBYRMiUQUywUJxgdHwUv/aAAwDAQACEQMRAD8AygRtQhG1VkggiCYBGEAPCIJgEQQAQTpgiQAQTpNCIBMQgpAEOiMCyAGRJuaMaoAcImjRKETUwGCNMAn4JiHcnP1ShORuQAgEQTu3JmtueCYCaO6UxGaP3ZEBI9U7zAtxHlCBDG+iXLcdUi2NNd6TrC3ggYNPQ/uyTRry91IBZBTbdx3IAYbvJABIjibKSbSkRHhKYAkSY4G/MoHGXchbqpAPVMdYG4JAA+TpaRHmhZb09FKxu870FETJ4f8ASAInAyb7yklnHFJAzgBGAhCMKsYYCJqYImpAO1EAmajCYDgIoShEgQgiCcBIJgOBYrZUNi0HNBLLkDRzuHVY9b3BHuN/KPZWY0RkU6vw/QAs13+orLVqjO17FvZiqQXMY6oQ4tE7ugJW7xWngsMzYFI4puLObtGtgCe7IaWhxETMc4spOIkyjja7m1C0ER0Vxm6d6520f558PZdVo0VRIcBDCKdUmBMAiLImDehI3dSnQAwEz1JCLghadUel0xDtH6JVPnA8fRJmrhwCGSXA8GlADOuJHFEeCFjRaNFI4XLhyEdEAKqII8vRBEG2kT1RuMwhj09UwGck4aIiPaeidw1PKyAIkzhp4pzqlUQAnbo4CPqgpiLH93RkWnnCCoJM9P8AKBg/wwdc6lOpAkgDLtCkagapGqokGEQQhGkA4RgIWowmAQRNQhSAIAcJwEoRQmIcb1u8GO63oPZYZolaHBfE+FIA7ZgIsQ6W3FjqFZjaQaJS+1Wd7E6eH0WbLSxve5711cTteiGtcatMB4JaS9oDgLEtJN72suBtLa1Ag/bUv/sZ+qm2henP4ZwcY6apK6w0HQLN1do0s5PaMPRwd7LTNFh0CqG01yMnak4wCeAnyXX2HTBuBLj6fomhFWlsuo86Bo4ut6aq7S2G0avPgIXcbhuN/ZM4Qp6SNnIGxGbnu8Y/RV37BcB3Xh3IiP1XbIUeYhFAZmrh30yc7SLW4HoQo26xuy381qxUDrOFjuOi5e0djwC6lpF27wOLePRKgORSBA9k7Wx4pVe61s66eakAi/FIYKTLJRcpPtogAWAkRxPomD+HMfqnlAQgBg23QJp0807TdCDf970AG5CUn+wgpiflPmgZI08klHdJMRmmqQKJqkCpJkoRBAEbUAGEYQBGEAEFIEARhABImhM0IwgA6YWGom63TFhMAD2jYE94WtcTfXkq8k9Ju6HP6Lbq+Dv7dxvasw4iBSpBjQNIAknXUmSVl8QvUPjhuSjhyW97IyO4wNLOzGaSBY/MbmZ5RPmRxB3gbpPdnS+7jy8VTDLfY6OTr4tbRoo4Yd/w+q9TwX8tn5Gf8QsbsZx7R9rFjoiLXET5c9VtsKO4z8rfYK/FPU2jkdRPUk/3GqCQehHotX8L4UdiHuNll2jVaz4fP/jx0P0WiPJkfBR+I/i2nhbZXOO4AEN/1m3lKWxduMxgJY1wyhuYkDLmIktB3kb1xfiXYOGLu0dTy3EuFQ02uc4w1oaA7M4mLAXldvYbaVNvYU2GkWAONM3JDie+Hf1AkG+vGEJZLt8A3GtjokIC1T5U2RTIlN7FBiMd2TXB39QLW8czhA91dqBZjbFTNVY3cMzj5R9VBsYE5oKMC0c0zWwOSc1mD5nNHVwCXAWkJw97oSmGLpmRnZr94J5ECCD0MotME0wDYIWniihRuN43fRMkRUiZdzNkQMSUM6+iFx3JASN903Xihc6CE2eJ3nd4pgKqxxJLdNySIGN6SAM21StULSpWlUkyUIwowpGpiDajCjapAgCRqIFdHYOyf4gkkkMaYMak8BwWqbsajTaMtNup1GY90A6nmQpxxtqyLlRiGXRhd/a1IQYAHQQsrTqkOvvN+vFKSoadl9gXntPEmnUbEXcZJ3AAmfReh0wvPMLTzVQeDzaJmxB9ys+eu/kvw96Nv8Y4x80O1PdGEzOaCS2GuIDojgAfHesgXs0LQJAOguHGBHUka8Vqfi3CuqU6L+0BLsO6me4WwHEkWk6CBzid6xGJo6Tua0W4tMg68li6dJrk1ZL7I6mza2V7g0f0w6TpL2CLTuet7RH2bR+BvsF55sg5nOMkQyYsLAh3/wCQvRKHyt/K32C3YFTZjy3SEFq/hu9KOIcPVZWFqPhp32bfzH3WpFDOBisQyttCHua2lgmyczg0OxNQW11yMPm/kqG2toVKmJbWw/dpta3CjER3TUxVamHOZIhzWBovpmIF1tNpVQxx+ze6PusnXh+9yrP2gzR1N8EaFgII7u6fxC3IrQk/ggZzaOOfRrtNGo/sWVMNSqOc9zxUqvqO7RomZIpm8by3eFYOLxNatiad2CmxrmgvFMMNYOyGo4d6GtaDDdXFwJgBaRuKpBwZlu10NGSwcAPl4fPrzKhxGLwxcHODc8CHOZ3gJsJI4p7/APIhBjmU2te7O5rGhzyAM7gAC6BYSbxzWTz5q1R33QG+Zn6LU7UqQ0rJbLvncf6nnyAELK+SSLw0Waa2XSZgm4Bg+oMeS0wNieRWba2T4j3XO+oNrTXk4/1ebThT+fwVcRIJj1g+sKts7EO/iKYk3cAeY3yreNpiToq+y2f+TS8T6ErLglJzSb7mXpJyeSKb7mvcq51k71LUdwUbl3D0pE8qM7v3CJyCpqkAnnemA0jfcoZSZZAxOcDqnQgJIA4LSpWlQMcpWlVEiZqlBUDSpAUAStUkqFpRFyAPQPhbD5aDfxS7z09IXZxQhrBxa8/7h9B6Kts2nlpMHBrR6KztB2YNixaBB5rZwigzu0WzY9TzAWNxQ77uvqtptEkg2g+iyGOs4AcZJ4n9FTNE4lvDPzAFec4etlqf3Ot4leg7N0jg4j6/VeZuP2h/M73KzZVaNGJ0zb47a+bDUwASWgtE2Gh1WNrVCZl2pi2kbx++av4J5LIkmCT/ALVap4Bp1k6W3LFjrG2jXNWkVNkMc4vNgAx0xvtHDmvSqfys5Nb7BYGjTIc6BDQx3tb/ALW+Z8rejfYLZgdtmTMqSCcu7sCrFONO8fBcJy6ezASxwbqHArXDeRnZ08dh8S5rXfZuMGxAg2kCSJF5bPIFUnYauHQ0A6/cEXgTA0i6v0tpENh2g5buqEVqVQzMHrE7rrTJSX6UyAnmqGiGku7NtgXR2hmZdnEAHKed/Ck7E1s7ZpuDXObc9o4gQZmHRqNTa+9dcYdpFnO8D0/RV3YPLftKhggwXWtuPEKvXX6R15OX8R14Yei4myW/ZN4ySfEq18V1rQmwrMrWt4NA8YWfuNElezT+U+yz+HbfzXexM5Tl10k6D9SubgsKWkl0HhEiBELH1mGWSUdPY5f1HpMmdx0djk4glV9isnEtPAOP+0rv1NnsP3vMfoq+ysGWPcXMDdzTnzOHG2kFZsPTZITTZR0vRZceROR06o9lXc60qV74mdyqPMcyfRdY7oLnac0FV1/CENR3uhlKxhgpibIC5O0oAlBTqA1UyLA4DHqZr1SZTdxUrWO4qsmXGuUgcqYa5G1pQBca5Hn1VEMdxRdm6NUCPYcEe438o9kWJUWyq2alTJ1LGzHRT4krYyg4e0NCsbtA94rY7RqCDqsXtOsA6SD6b9FXNEkT4B13D8X0C82xTYe6DFzY9dV6DhiSXbrj2WIxlGc3U+6y5HTRoxrks7GbLSBclw9iSeg+q6bGOykE3O8TbzXP2Nh3ASAddQTuF5toQuo8adeaxTfuZrX2ohZSc7tA0zlpw7dre8LdtNm9B7LJbJZ9niTljuCZM3g7l3mvMDoPZaeme7/gz9QtkdCdy6Ww2B7ntzOEQZaRz4iCs9mK6/wrVPbEcW+xC1p7majr1sPkDgXE7wXRJ8gFjds46oxx7JoOhgmLGLa3MkDxW7xWAqPJIgk21hYz4g+H8Sbtol+4gVGtkTxzcLeK6vTSjT1MqkcX/wByYymxxNEggta2Q9okk5iSbACNdE2C/wD6BiiTnpDKGF2bvEGLWdoRO8FQ47Y+N7NrW4etJcXOy1pMgENkl2knNCoUth40FwqsewPGRjalRroYTJEAzYNG7cqpyTlvwSrY7OH227HGXMy3aLGZzE/p6rUtWV2Vs3sCGyCZkxoIFguy6sR0v57vqsL06np4Jdjp4al2hHDd/laGo1tOnkaxrQYzHVzuEuPPcFz9nkUqYcdToOKp7ZxznOgOMQbTFwCRu4hQlkjBpS5ZPF088qbjwjo9i0f0tPgFx9t0A2HMsNCOB/RDhNpmQHmQf6t468Qp9oOlrmncJ8rhRx5Y5FcQzYJ4ZVI5L6oc0O55SOY0/fJUy/U81DQf87Z+ZpPRzbj2I8VUe0nepWJFjOFG6tfVV30id6AYfmkMt9qEhXsFU/hj94ov4fmkBYNXmkq38N+Ip0wKrWKQMRtapA1RGAGIwxSNajDUgIwxO5imDUntTA9E2I77Jg4Nb6tH+Varrl7Lq5GUzuLGg+QuutWFlunGtzLCV2vg4e0QsDjqna17fLTv1cbD6/srUfFWalLw52R/dc0GwdFjf5ZAi0eqzgp9mwF1ie87xvHgICUoVDV88fkSnc9PFbv8f7wXMGO87+32WKxn9fV3uthsWtnLzxIjpCyO0Bd/5ne5XO6hU0jdgdps6vw6fs3fmH/EpUjDOlvAaekJvh3+WfzD/iU7h3Tr4a6DRYX97Na+1E+yZ7PEncaYkmeJiLRv4rSZbDoFm8B/Kr63YLudffuWocNOgWrpt3L+DPndpEUK/sE5a7ecj0/wqan2e7LVpn8QHnb6rWjOeg0imrlKkmrq4rObicKDoS08tPIri4+gWyS68RIbBgcyTxXerFZ7bNWAVCb2GjPMPfJ6qzmlo/PHoFzKlWCpqVTuN/8AmHt/hUx4Js0PxLs19RlFzCxsA03OcHEhlYBrgI0mBcQZgTBK4m0aGI7QHMYAeX5KpDnlwuGhxDRbuiRa5G4r0BtEPaGuEgiCFwtq7He1xLXtLd2eQZ+64gEeMeC3Pqs2NJQSa8kcMMMr9RuL8GQezEiQ2bgNzOe14FR4Z3rnRpadPvmy7NI1OyaasioWS8E/K4iS3wV0NbTgvLXEXaxg7gP3nOPzEbtBy3qviHS17jwcfRU5M7nGpRSfgJqKlUW2vJxMIO8eTXH0VYFW8KIbUP4CPNVGtVDJISaUYpqRtFIZDCINVltBGKSdAVgxJWsoSTA5jWqQNTgKQNSAEBGAmlSNCAGASc1SAJOagDZYNk0qX5G6/lQ/xNSmLQR9xxg+B3IsKR2FKdCxo9IKqYxhqFvZgudHycALAuO4c/ddjGk4e7g4+ZyWR6eSltzarSwh9IwbEONj6X3LGbSe6s6X91u5g+q2uK2QZL6rwXejRwaN3XVZzHsYHwCCes+iz5JY4r2rc0Y4ZZP3PYPYTIz9W+xWT2o29T8zvdbTZFy/ll9isBtfEOFSq06Z3ROvzFczOnJ2dTp1SaO38PD7M9R/xKpYjG02uLXF2a9hMRJi6h2VtTIwtjeLgjgRvhVMZSL6mdtgQLRPqFmx4ve9WyNTUtC0qzr7O2g1wrMawiaebMSDoRYX5rd1PovMsDTLS8gkkty+BcJW1q4xzuS0QjGMnXgoyxkktXkvuqgKu/HZSCDcEEdQVSMnVR9ncdQrNRTR6XgNutIAc0g8RcLoPxzCN48FlcNS0K7jW928K2ysDFYpvFZrapL7Arr4xuq49dkEcxPqVCQIz9fuuI4Keg0OpmSRD5kCYgcPFVsUO+7qVc2W6A7w9f8ApVSewslqNo3DqjnMaGsLgWtcHNMXiYjM06cDvVasx78zTmnunvdpAIdNsw5bnKXBYsilSIEkgDiO7YzF9x0Ue0nvrMcG5mOBbem7K7mJc0Quhqfp2jM2ZLEYdzbEkW0IM9Nfm3DiEdOl3YGbeNRld/VOt9QPBWXuxDDc1X83GmY8iFHXdVcC6oHQ0Ey4M8AIOpMBZZZW2/7Qoy4I+yhhbvMT7/T1QMwq6OCq5qBe4XLw1vQMlx63bdVquIChF2rNUZWiMUAE5gKvVxSrPxKdomXXVQFC+uqTqpKG6VjotfxCSrCmkiwLLWo8qcBGAmBC2jdThqIBGGooAA1OWqQNTlqKA02DompQosFi5og/dAN3HiI3dEvibDdmygyk1ziX1e42o6m6q4Yaq4S9hBLu7I6DTdc+G6f2TXfhyj/USfp5KxtnFtphskgkmIAJsIOumoW+MpSqK3MbjGDc3t5MJjtrveC1r6TxTFNrXVB365dQa4VGsBklzyW5QLQ+8iBmcRWqVCJzNPaND2BuVopwDUGYAXDy5usw2d5K3O0cezXvb7hrAbyTeRCymMxAqOMBzotJMgzNp8FDLjklbjRKGaEnSdhbBrii1/aETLdDOgjWOQ/ysltnEB7nxfvO9yu9i5m8ablw8TgA4k3B5foufkVs243SC2UKZaczZMgb+BnQq0G0yBDTppy/YVbCYGqLNIN+B/VdXC7FrO1cB4H9VncJN7GhZaVWDReAxwDQ0EDqu1TbOiWC+Hmtu9xdyJt5Bd+lRa3QK3FicbspyZNRzaOCJV+hs4b1ZajDleolNlzDUy3mFee629culWI0KnOIKmIGvUjiuXjK2/RdN1fkFC4jgPJRaYGap7PfUMhpgmZNvdXaWzzS1M5g6f7ab3D1C7GdQYu4BiYc23EE5Xejik47EZvZlv4eqNcwteA4NOcAibHWByPuulWpUwHGwYRNiQIFxF1jNn4t9Go3WQeGo6K7tvarHNyhjgc3eaQcukd3gpKa9PSzPKPwXu1pufBzCTH8ybxYEDQ2XM21LhlBOVpmCZJ5krj7NqmnULwC6bxvmNTzUmI2wSHS0yRu4qmUYXcQhHTyXqriKNJrfxvd1e6Gg/2tB8Vz6hO9WsTjAGhoEZQGnwEfRUc+bQSmuDTBbAlNlVujgXu3K7S2dGqkkSs5bKJKs08Kum2g0J1JRCykMIkrspJ0I5rWqQNSAUjQgYzWqQNTgI2hAhNpqanQTNUrXJiNTsSq0U2tmCOPVWsWAbFmcRM90ib2gn9yszh61lM6uVapEGhbUpQO7SDf7GcuaxG1C4v366DvHl3Wi/mtZWfOoB6qq7l6KM22OMUjLUNk1ahJcMg/Eb/6Rp0V6jsJjfmJd6BdkBCQqtKLLK9LDtb8rQFLlRgIgEwBY1TgIWhSBAhAIwEgiCYBNCkKEIkCAKAonFASgB4TwhlOCgTKB2VD8zHRvyOuJ6i/nKtVadQj5KZ52nwJurNM3SeVBwRW4I5dOjUbP2czrDmi3so//THOdOVu4guIsecawuoShzJemLQjn09hb3vLjwFvfVWmYdrNGgKYvQl6mlRaASgKkKAhMYBQkIyEJQAMJJ0kDKQUgSSQMMIwkkgQQRtSSTAs0yje5JJSIkJKjISSSYxQmhJJRGOAnhJJIYQCkCZJMQQRhJJMAwkkkgAShSSSAZJJJAiRiFydJMRGhSSSARQkJJIGMhKSSAGKAp0kACkkkgZ//9k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s://encrypted-tbn3.gstatic.com/images?q=tbn:ANd9GcSdm6jX8ICerEI6OFrzXiGT6T3f3UD0mggIo_IxJ0JHWnL8kmxsl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57"/>
          <a:stretch/>
        </p:blipFill>
        <p:spPr bwMode="auto">
          <a:xfrm>
            <a:off x="3836988" y="1828800"/>
            <a:ext cx="18478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200" b="1" dirty="0" smtClean="0"/>
              <a:t>Promotional Tie-ins / Cross Promotion / Cross-Selling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Involve sales promotional arrangements between one or more retailers or manufacturers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Partners combine activities to create additional sales for both</a:t>
            </a:r>
            <a:endParaRPr lang="en-US" altLang="en-US" sz="2000" dirty="0" smtClean="0"/>
          </a:p>
          <a:p>
            <a:pPr lvl="3">
              <a:lnSpc>
                <a:spcPct val="90000"/>
              </a:lnSpc>
            </a:pPr>
            <a:r>
              <a:rPr lang="en-US" altLang="en-US" sz="2000" dirty="0" smtClean="0"/>
              <a:t>Example:  Disney, McDonalds and Fisher Price to promote a new animated movie</a:t>
            </a:r>
          </a:p>
          <a:p>
            <a:pPr lvl="1">
              <a:lnSpc>
                <a:spcPct val="90000"/>
              </a:lnSpc>
            </a:pPr>
            <a:endParaRPr lang="en-US" altLang="en-US" sz="2200" b="1" dirty="0" smtClean="0"/>
          </a:p>
          <a:p>
            <a:pPr lvl="1">
              <a:lnSpc>
                <a:spcPct val="90000"/>
              </a:lnSpc>
            </a:pPr>
            <a:r>
              <a:rPr lang="en-US" altLang="en-US" sz="2200" b="1" dirty="0" smtClean="0"/>
              <a:t>Product Placement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Develop product recognition by featuring it in special events on television or in the movies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 smtClean="0"/>
              <a:t>Ford cars on the Amazing Race</a:t>
            </a:r>
            <a:endParaRPr lang="en-US" dirty="0"/>
          </a:p>
        </p:txBody>
      </p:sp>
      <p:pic>
        <p:nvPicPr>
          <p:cNvPr id="4098" name="Picture 2" descr="https://encrypted-tbn0.gstatic.com/images?q=tbn:ANd9GcT7TDTW1AAFK3k_Jv7qHkUXkTnawQDs6b3N6OrzE3mtN6hP4c3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4648200"/>
            <a:ext cx="335851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391397"/>
          </a:xfrm>
        </p:spPr>
        <p:txBody>
          <a:bodyPr/>
          <a:lstStyle/>
          <a:p>
            <a:pPr lvl="1"/>
            <a:r>
              <a:rPr lang="en-US" b="1" dirty="0" smtClean="0"/>
              <a:t>Loyalty</a:t>
            </a:r>
            <a:r>
              <a:rPr lang="en-US" b="1" baseline="0" dirty="0" smtClean="0"/>
              <a:t> Marketing Programs</a:t>
            </a:r>
          </a:p>
          <a:p>
            <a:pPr lvl="2"/>
            <a:r>
              <a:rPr lang="en-US" b="0" dirty="0" smtClean="0"/>
              <a:t>F</a:t>
            </a:r>
            <a:r>
              <a:rPr lang="en-US" dirty="0" smtClean="0"/>
              <a:t>requent buyer, reward or shopper</a:t>
            </a:r>
            <a:r>
              <a:rPr lang="en-US" baseline="0" dirty="0" smtClean="0"/>
              <a:t> programs</a:t>
            </a:r>
          </a:p>
          <a:p>
            <a:pPr lvl="2"/>
            <a:r>
              <a:rPr lang="en-US" baseline="0" dirty="0" smtClean="0"/>
              <a:t>Reward customer by offering incentives for repeat purchases</a:t>
            </a:r>
          </a:p>
          <a:p>
            <a:pPr lvl="2"/>
            <a:endParaRPr lang="en-US" b="1" baseline="0" dirty="0" smtClean="0"/>
          </a:p>
          <a:p>
            <a:pPr lvl="1"/>
            <a:r>
              <a:rPr lang="en-US" b="1" baseline="0" dirty="0" smtClean="0"/>
              <a:t>Online Loyalty Programs</a:t>
            </a:r>
          </a:p>
          <a:p>
            <a:pPr lvl="2"/>
            <a:r>
              <a:rPr lang="en-US" baseline="0" dirty="0" smtClean="0"/>
              <a:t>Points for shopping on line</a:t>
            </a:r>
          </a:p>
          <a:p>
            <a:pPr lvl="2"/>
            <a:r>
              <a:rPr lang="en-US" baseline="0" dirty="0" smtClean="0"/>
              <a:t>Turned into airline tickets</a:t>
            </a:r>
          </a:p>
          <a:p>
            <a:pPr lvl="2"/>
            <a:r>
              <a:rPr lang="en-US" dirty="0" smtClean="0"/>
              <a:t>Email notices of exclusive</a:t>
            </a:r>
            <a:r>
              <a:rPr lang="en-US" baseline="0" dirty="0" smtClean="0"/>
              <a:t> sales</a:t>
            </a:r>
            <a:endParaRPr lang="en-US" dirty="0"/>
          </a:p>
        </p:txBody>
      </p:sp>
      <p:sp>
        <p:nvSpPr>
          <p:cNvPr id="3" name="AutoShape 2" descr="data:image/jpeg;base64,/9j/4AAQSkZJRgABAQAAAQABAAD/2wCEAAkGBxQQEhQUEBQUFBAUFBQUFRQVFBQUFBQUFRQWFhQVFRUYHCggGBolHBQUITEhJSkrLi4uFx8zODMsNygtLysBCgoKDg0OGhAQGjQkHCQsLCwsLywsLSwsLC0sLCwsLCwvLCwsLCwsLCwsLCwsLCwsLCwsLCw3LCwtLCwsLCwsLP/AABEIAKUBMQMBIgACEQEDEQH/xAAcAAACAwEBAQEAAAAAAAAAAAACAwABBAUGBwj/xAA+EAABAwIDBAkCBAUDBAMAAAABAAIRAyEEEjEFQVFhBhMicYGRscHwMqEUUtHhByNCYnIVovEWJJKyM0Nj/8QAGgEAAwEBAQEAAAAAAAAAAAAAAAECAwQFBv/EAC0RAAICAQQBAwEHBQAAAAAAAAABAhEDBBIhMUFRYYEiBRNCccHh8BQykZLC/9oADAMBAAIRAxEAPwD4uHKw5LCsFbEDAUQKWCilAByoHIZUTGMzK8yWrBQFhhyKUsK8yYDMysPSpRSmIZmV5ksIkwDDkQelqwnRLY4ORhyS1MCpIlsaHIw5LaE5jVVEOQbCtFNLYxa6TPVOjOUxlJq202H7JdFq30ackAakKqMXJsLCYVzzA8eAHEldnC0qbP73cT9I7h+qyYqqKTcjTc3ceJ/RY6GJIOq4M2obdR6PUwaVRVz5Z7ChWG8+WidUe2NV5injTuN0w48xcrns6qOpUxN7IRiyN65HX81oa+QUWB6DB7U43XZo1w64XjMEZK6+BxoY8AmxMH2K3x5H0zkzYE+Y9no2OsUwGyQ11iimy3ZxJj3P0UL0kusFZN1NFWNL7oC66Em6Em6VDsdKiRnUS2is/KwVhCEQVHSEFYQqwgAlaEFWEAEFFStAFq0KtMQStCrlMAwiCXKIFUJjEQS2lG1UiWMBTGpbU5oVEMNqewIGBaKYVUZth0wtdJvqlMHyy2UffkqoxbG0mLRUr9XBH1QIUoj5ZCWZ3uJiGgC+mnBZZ5bYG2khuy/lyYa+KJNzf7I6NSRMT5p9SlzB8EilM30XlNntUGMYdE1mJnetVDB0zczPeFH4Nu7TvRYURlRbRVt4LnNZlN011UARv9k0SzoMxICTVxpK5dSofBL6wrSIUfWNn1+sptd+ZoPiRdaA6y4vRup/21PuPqV0867UrR4s2oyaNBciLrrJ1iIPRtFvNJdfyQOfdJNRKq1UlEHMd1qiwdcor2Gf3h+bVapWsT0ywrUCiBFqwqVhAFqwqVpiLVqlYTQERKKBMVlhEFQCMBUkIgTGqZIRMCpIlsYwJ7WoabVpY1WkZSkUxq00x6IWsT6bPRXRi5DGNWui31S6TVuos9U6MpSG0GLg7T2kGuIYYub85XpwWht5nLPDUboaZXhsQKEZv5rRMA5Wunn9Q9FyaiSaSO7RQcW2zbT2i4iCbJT6xBsUs4Nn/wBVUPtJblc1wETMEQbflJTGYYl+SRIjSbyARr3hcLiepGVhjaJabyVro7cOkGPJczHBtJ0PDj3ENHnB9FoobZosbP4Njt3arVSf9seiajYpTo71HGT9QIG6U/EZXCW6rl09qCqD1dPqwG5gwPNRpAAzfUJbEnWdCupQxTMokZXEAzLAPs07klAW45xEJ9FoP1WHFbXYhu7MeTc5+8tC5e0Me4jIA7KeLyY8FVJeR2z6D0fdGHpDl7ldA1F4Ch0nqUabQ1jSxoOpMkSvYYPFioxlRuj2hw8V345xmqR4mqxTxy3S6bZvzpmdY2ORPqLTacu8c+ss9eskPqrPXq+numog5j+tUWLrVEUTZ8KCsKkQC5D2yK1ArQIgUCsBSEARWFIVpgREFQCIBUhFwrAUARAKqJssBGAqaE1rVaRLZGtTWMVsYtDGK0jNyJTYtdOmgptWlgVpGEpB06aa1noowJrW+idGLYbGrVT90tjE5jPVMzbHOqdnQdlpvFzrqd68RinWcDEEzBGnNpXuOpzCORXmMfh6IBOcngC0i++Vxam1R6mgqSfrwcHCVcrmnc0zw716PAvdlDnMH9PaiCAIAgjUQNFyMHhocHmHN1A48DHBeuw20WupAVIAFhZcOSVdHqY4HF2lSFQGbOFv+OS4BpltiJC9TisFIkHsje28Du3rI1lFxyy4u5gN9ylF8cFSiFsMmDFoY4nuiPuXAeK34fDRc6puFwoaIGlpHGNJKrFviymxUG/FxYLl7SrlozgAw4SO9MWfGPOgEkjKBuvvJVAIq43PSdlEHhzdZfRdh0zTw9FjvqawA8t8fdeF6MbMzVQDdrCHv4SPpHnHkvfsfK79JDhyPH+1M3WP5N4fZLqVUh9Wyy1a112UeTY59ZJr1PT3WZ1ZJq1ff1RQx/WqLF1iiNpVHydWAoAiC4D3CAK1FYCYFK1FaYFQrhXCIBNIRQCNoR0aRf8AQ1ziNcoLo8leWDBseBsVaRLZQaiDUTE0VDx9E+fA47PxN/Cv9UCykeB8inswzuHp+qUKk7yR3o2lFT9v58opS067Un8pf8s6VDZNQ6Bv/kFsZsOrwb/5fsuOxw4rZh8a6mey8jlMjyKTjm8Nf4/c0hl0N/Xjl/sn+iOh/o9Yf0g9zgkGm5phwIPAhevwLi+mxzhBc0EjvXN6QVWktaLvBk8hGiwwarJLJskju+0PsnTYtO82OTX5+fbq7OTSC2NYN3Aee9IohbaMfZeifKSYxjE5rPVXTATmAcd6ZnZdFq8R0rw/V1iBoYcPG5+8r3jG815LpvTiqx3GmB5Ern1KuB16CdZa9Uebe0wLmQLQSIWmkHVG5XmRwQVHAc03CVmi5lebI96LRtwGENOcpIBFxJhTEYeSALOFwfZaKWMp/mjvWfE4tsiCNVnyXaNWFxpAg2KN9WSk1ACZ7ihpXJRQWOBS8PhKlR5yCRrqBA03pkLrbEtmPcFvhgpypmGpyvHjcl2jo7OwgosgRmN3EbyttN3zwWMVAmiqPncvVjFRVI+anOU5OUu2OqVVkq1L/OCGrWCy1aoTEkG6olVKlvP1SutCU+pYIKobnVrPnCiLLo+eBEFQRLgPYIFFatMCoUVhRMCwux0S2fTxOMw9GuctKpUDXmYtBOWd0kBviuOEbUwTpn3jpxjsds/qaOyMLloZLvpUesh0wGZR9NryReVx8N0cOODcVtfDu/E13NYJxDcMwtAAYG025nFxgkgxqvBYTpxtGk0NZi6waNJyvMf5PaT91MP002gxjabMXVDG/SOySIuBmImOUqFjkugbVn03EfwtwIqVo/EdVTotfla/M4PPWE5ZBLrMFufNZdh9AcK9uExVL8RT7ed1LEimXODc0ZmRAktae48V5vB/xQxDMLVpPzPxdQmMUXMBZoG9gMgwAfNcOp052g6oKjsU81GtLQclKAHQT2MmWbC8SqUZ+WQ68H1TEbOwj/xmIfh+te17qIhlIuJY1rAMO2IBLn5ZdeW8AFy9mfw1wlR3VvGLpvy5+3WwuYDQHq2FzoneQvnLeluMDMgxDgzrOtgMpA9Z1nW5swbP13iY3aWXSpfxA2nmzDFGYiTSw4Ec/wCXCHGSXY4QcnSVs+jV+idJuAw2CblLq+JLevLG9Z1QqVK7iDFj1dOF4nCbYBxrKNCjS/Bmu2iKJpMdnpl+Que8jMXm7pmyQzp5iQ6g57+vfh35mZmU6bG2yuaBTaCZaS2TxUw23MNRrHEYbD1BiJc5jatRrqNF7plzWtAc+JMAm3gjGpc2h5oqDX1L3rmva+n8Wez2xsCoKrKVGtTp06tWrTa9wcXDI4gMA1c6xkiwDCSRZeewnRgiXVniGMdiHMGaXUGu1L9GOeJyg3PJBhelg/EUa1Rj3ClhnUR2xnNV4dnrTEAuL3HTej290jZigSGVQ9zWAsdWJoUywAZqdMRJOX+rSTZPFilDhInU6qWfnJK66Obi30zUcaDXNpE9hrjLgLWJlGwrDT9lsprsR5cjbTPqtNP3WWmfVOa/1TMmamLznTujLKbhuOXzFvRd1lRI23h+uovbvyZh3t7Q9FGSO6LReCezImeBLWgRCPD02yJSXtTsKySvIkfSxR2qVNpGiwY+i0xy0hbKbCBEpVWjKiy3QHWwPL7JtB1koUwNUxqANDXSuphXQ1cmkV1sfFCjSfVOXM4tuNJu0GN8By6dNJKfJx66Dlipeo9lRE6ssNKuCAQZB0Kj6i9Ozw3GnyOqVUh9RJdUS3vQUojusQPek5lTnWQVQ3OrSMyikujxwVhUFYXEekWFagUVARRRRAFhGEIRBUhMY28eS9LT6EYvNFVgpN7cve9gaMgqEg3/APzd4QdCvMroP2ziHfVXrO+rWq8/UGh2p3hrZ/xCrnwSdI9DsWAXPY2m1vW5nVKjGtHUznkz/aYOhWdvRusajGDK7rWVKlNzXZmvp0wTmEXAMQJjULPV25iXCHYiu4Q4QaryIfZ4udDvQN2rXDmuFaqHMbkYesdLWTOVpmwkCw4I5Eav+nMT1hpdXNUMFQtD2O7DnhmaQYjMb8Lk2Wg9FMWImlrIHbpmC1r3OaYdZwFN5I1ELDQ2tWaKkPJNSn1LnO7T+q302uN2tOhA3Jo25ir/APc17gNP86pdomAb6XPmUVIV0bML0WxVR1RtOlndScW1Ax7HZXBuYtkG53QN9tV1Nn9CcU/6w2m2C4OJDg7KQCBkncZ5heewu0a1Mksq1WFzszi2o5pc6/adBue06/MrWzbGIgN6+tlAygda+AIiAJ0iyqp+GQ3Hydql0RxDXNFXq6Rc/IA94JnIX6MkwA0yd2+y52IaxryKbi5oA7RAEmBmiCbTMHeIQHatZ85q1V2aSZqOMktyEmTfskt7rJbD6LSKl5MJ14NLCntqLIHIw9WYtHQZVRir6rA2onU2k7vOyG0uyVBt8I206i0dZ/6n0KwsAGpFknaGLDWnu+eqxlnglxybQ0eST5VI8zthgZVcG/STI8dyzU68LVQcHufmuS3f3j9FgxGHy6aLz5Lc7PZg9qo6lHHI6mJlcamRvst2GpdYYbLj9h3lZ7TTcaaZ4rZRpOeYaPYDvK0YLZQbd9zwHuV16TYsLBUoCc/QrZ2zmsIJ7Th5DuCHpdlfhixx7T3NycZaZJ8p81qNdtNpc4w0CSV5PG4816hcZDYhg/K2Rc96vozbs04Vwa0AaNAHoEypUhYqfDl7fstDYgg8dd4uVtizbeH0c2bAp8rsjnoS5DUYW66cdyXmXcmnyjhcWuGNzKF1vNKzKFyBUFmUSsyiQ6PNIkKJcZ6BaiiiYEVqlYQBYRhCEQVolhBEEKsKiS1YQogmIIIwgCNqZLGNKaxySEbSqRLRrpu9E5r1kpOuJ0hbH1wIDSNyjJlUAhhczQykTqQO9a6WHZvcTy0WGm7nfgYSqz3N7r2A+fAVzyzzZ0R08F7ndFNo+mNJ5+aTXEX7VtYEO33meW7hoseExZdA1uJtz0WkmRqJMD2kebj4lYtt9mySXQt1YAXiBcAXXG2hiC7kOCdizBJ4ibWnsrnV6k96QzNTcRVEcL+a042vktq46D3KzUozydA2/nKxVqpqPLt27u3BMAnS4yST4+y9L0Ura0z9UZmneRvHh80XAaQBzQMxxpvY9n1McHDnGo8UAfSYS6+IDGlzrALTh8SyrTbUb9LmgjjdeT27ijVqZB9IPh4oAXj9pOrmTakDZv5v7ncllzXnx+fLaIiOHLv+cEsxu+cP2QBrp1bX4ewHuU4Pm/z5c+S54J4eE936IxW0ygDlqfyz84IA7GHxQAl1wdRroCbjx+yFzaTjYlpkaacJjdvXMY6dSSLSIEazb7rRRgi2m74Obz5Jxk49Eyipdoe/CH+kh3cb6Tos7ra6rYyqBG4a+Gu/k0eaa+HiHXjzsDMeLo8FvHUPyYS0y/CcuVF0v9Ob+Y+bVFr9/Ey/p5niwiQhWsToCUVBWmBaipRABhWCgCIKkJhgogUAVhWSwpVyhVoEGCjBSpVymKhwcjDkgORhyqyWh7nCBxWmm6XHkANTuaFzcSHDtDdqN604TEBz5G9reGsAH0XFkdyZ1Y1UUdSRbha48dx+WHFJr6HebSeB8PlijLhyP6T+09wCQ9o3THpeI4Tp5FQWVsx3adusdO48116ka6mwMATcu5rzuDqZaneCPsu2Hm+k9/8AmgBOL5+3A71xa2vziuzWM318zv05Lj4rX5wSAw15JgWBF/AoaTIR1HXhSmmCGvaDE6SFsqspuaGnsgSSQLnlO5Ziqq9owEAzobK2i6jRc3+hzj1d7jiPfzS6TYudTqdb6/ZDQoGq8MYJDdwXff0arBsuEWsNPLwWkcU5/wBqMp5oQ4kzgF/z1n3QzPvP3R4uiWGHCD9rcOXulwRr8+eqhpp0y4yUla6GBvf3afCfsFbWeM/dJOc2kAaDjz/dQdiZJcZsDvJ3d3FIoJzpsDE692h81qputxiIv4+4WSna83Op4m/2uE5scfXTX0aEAa2HcI4edjfuaU5lfLuvr6uPqFhB4Ef7tLD3KNz+ep4xaef+KANnVn4f2UXP/FP5+Z/VRAjhBWEAKKVsZBqIZVpgXKipWgC1rwuAqVcvVsc7M4taQLZgJIJ0FuKyBd7o70jODY9oYX5jIBdDQYiYiVrj2t/U6RjnlkjBvGrfocytgqjHOY5js7DDgO1BIkAlsjQE+ClPDPcXBrHkt+oBpJbeO0ItddDB9IqlPOYa576orFx/MGkAAaQM32T/APqEQwdSOw4PH8131AuIm0kdt1p/QnngqN0t3fk5LcM83DHkcmu4SN3AE+CGrScwlr2lrhqHAgjvBXaw/SZ7I7DSQG74nLTLAYAgaz4QuXj8SKj8wbkENGWZ+kASTAuY4I5GZ5UlVKqUxBgptM+MJIKe5gIAzQVOSVIqMbZKmHJ7VInNvabg9yRhXjOCLA6iLg71rwxcw3u3j91lxgAqSNd/fA/dchudsG3Pfa3iPlmlPr7NqlpPV1IADi7KYyu0JJGuviVho1OzxEaW9PIabyu/T6TVG5srGQ4h7ruhzw/O52sQYNtwQM8saL8wOV0AEk5XQBcE8tCujiKVSm6KjHtPBzSLX3x3+SdtLpO40n0hTEOa5uYvc5wDjM3m4uN32Ea6vTKoW2pNEuD82Z02qCpG61nDuO+EAc4uMlrmuzAwRBkOBuDzkHyWarg6jxmax5blDpDTGWwzd3Zff+08F1B0uqNdVcKbM1XUhzgBDgey3dZgFomSTMpNbpQ5zxUNJpLHNewZ3w17X1nSOX850N0EN13oDzdfZ9V5llN7oF4a4wDcTbvUGFqNaxzmPDXiWuLTDtND4jzC9RX6bVWs/wDjaZkGHFtiZdYDXgTuMXXNwHSk0mQ2i3ORRBfnfJ6gMFPs6C1Nul7m+4AjLRwtRxa0MeS4S0ZTLhJEjlII8Ff4Z7LvY4ZmhzZaRLTo4cRbVdDDdMagdORs9WGTndr/ADJMcP5robugLU3pPUdS6vK3L1NOiCSXGGNe3MJ0nPoNcovZMdnov4a7OGWpWc3MaYk74JNiV6XGYHE1DLqT/qygRHamMo8QR4LxPQrpWcDmaGtc2oWl+aYcwNeDTPIl4JP9oXp8R0wD39aadN1fq+rzuc/LlggkMBEOguEg7yV6OGU6WxKv57nk6jYm1NtO/T9vQ830p2NVbSdUdScG035S7TK8G7Z43Xj21dPn/C9f0z6auxbH0W0qbWPLSchfIIdnOpgkkcBA8F4rvuPBcuom5Ttrk7NJjUMdRdr3NJqBombAfI9vNZmuLjJ7mj8o+EJGYvM7hpz59y102wJ748BP6LA6hjbeu75uCsExbSeHIDiqn54gbhySnP8AC0+pQBrpPNiOPPm4+GiWX7uESbDW0TrvPkkVa2UHxHoEDnGLXJgnv/5KANvWs/IPngouZ1T/AMp8lEgMgVgqKLcyClSVFECLUlRRAFhEqUTQBAo2lRRWiQpUlRRUIpRRRABNKM5X7iDycooufK+TXH0GdnEDM17hYmNVzqlUl97kGCePeoosiztYP6Z8PQTbvKe89nMPLhv9googZh2kNO75r4+avDO7APh6j3UUQIjhb5y/VJqCPnJRRMYjFn+X4j59lmG5RRADmi4711AyNP7f93LkookIFtwf8Q7/AHRH3mUDyQYk799rKKJpsGk+yo9/sEFcbtw152UUQMEW+d/6J7PUEeipRAiqpve+/wC549yBp/T7DgoogDO92Z8aRPmXfuiq1y3T5f8AZRRAC/8AU6nFUookM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QEhQUEBQUFBAUFBQUFRQVFBQUFBQUFRQWFhQVFRUYHCggGBolHBQUITEhJSkrLi4uFx8zODMsNygtLysBCgoKDg0OGhAQGjQkHCQsLCwsLywsLSwsLC0sLCwsLCwvLCwsLCwsLCwsLCwsLCwsLCwsLCw3LCwtLCwsLCwsLP/AABEIAKUBMQMBIgACEQEDEQH/xAAcAAACAwEBAQEAAAAAAAAAAAACAwABBAUGBwj/xAA+EAABAwIDBAkCBAUDBAMAAAABAAIRAyEEEjEFQVFhBhMicYGRscHwMqEUUtHhByNCYnIVovEWJJKyM0Nj/8QAGgEAAwEBAQEAAAAAAAAAAAAAAAECAwQFBv/EAC0RAAICAQQBAwEHBQAAAAAAAAABAhEDBBIhMUFRYYEiBRNCccHh8BQykZLC/9oADAMBAAIRAxEAPwD4uHKw5LCsFbEDAUQKWCilAByoHIZUTGMzK8yWrBQFhhyKUsK8yYDMysPSpRSmIZmV5ksIkwDDkQelqwnRLY4ORhyS1MCpIlsaHIw5LaE5jVVEOQbCtFNLYxa6TPVOjOUxlJq202H7JdFq30ackAakKqMXJsLCYVzzA8eAHEldnC0qbP73cT9I7h+qyYqqKTcjTc3ceJ/RY6GJIOq4M2obdR6PUwaVRVz5Z7ChWG8+WidUe2NV5injTuN0w48xcrns6qOpUxN7IRiyN65HX81oa+QUWB6DB7U43XZo1w64XjMEZK6+BxoY8AmxMH2K3x5H0zkzYE+Y9no2OsUwGyQ11iimy3ZxJj3P0UL0kusFZN1NFWNL7oC66Em6Em6VDsdKiRnUS2is/KwVhCEQVHSEFYQqwgAlaEFWEAEFFStAFq0KtMQStCrlMAwiCXKIFUJjEQS2lG1UiWMBTGpbU5oVEMNqewIGBaKYVUZth0wtdJvqlMHyy2UffkqoxbG0mLRUr9XBH1QIUoj5ZCWZ3uJiGgC+mnBZZ5bYG2khuy/lyYa+KJNzf7I6NSRMT5p9SlzB8EilM30XlNntUGMYdE1mJnetVDB0zczPeFH4Nu7TvRYURlRbRVt4LnNZlN011UARv9k0SzoMxICTVxpK5dSofBL6wrSIUfWNn1+sptd+ZoPiRdaA6y4vRup/21PuPqV0867UrR4s2oyaNBciLrrJ1iIPRtFvNJdfyQOfdJNRKq1UlEHMd1qiwdcor2Gf3h+bVapWsT0ywrUCiBFqwqVhAFqwqVpiLVqlYTQERKKBMVlhEFQCMBUkIgTGqZIRMCpIlsYwJ7WoabVpY1WkZSkUxq00x6IWsT6bPRXRi5DGNWui31S6TVuos9U6MpSG0GLg7T2kGuIYYub85XpwWht5nLPDUboaZXhsQKEZv5rRMA5Wunn9Q9FyaiSaSO7RQcW2zbT2i4iCbJT6xBsUs4Nn/wBVUPtJblc1wETMEQbflJTGYYl+SRIjSbyARr3hcLiepGVhjaJabyVro7cOkGPJczHBtJ0PDj3ENHnB9FoobZosbP4Njt3arVSf9seiajYpTo71HGT9QIG6U/EZXCW6rl09qCqD1dPqwG5gwPNRpAAzfUJbEnWdCupQxTMokZXEAzLAPs07klAW45xEJ9FoP1WHFbXYhu7MeTc5+8tC5e0Me4jIA7KeLyY8FVJeR2z6D0fdGHpDl7ldA1F4Ch0nqUabQ1jSxoOpMkSvYYPFioxlRuj2hw8V345xmqR4mqxTxy3S6bZvzpmdY2ORPqLTacu8c+ss9eskPqrPXq+numog5j+tUWLrVEUTZ8KCsKkQC5D2yK1ArQIgUCsBSEARWFIVpgREFQCIBUhFwrAUARAKqJssBGAqaE1rVaRLZGtTWMVsYtDGK0jNyJTYtdOmgptWlgVpGEpB06aa1noowJrW+idGLYbGrVT90tjE5jPVMzbHOqdnQdlpvFzrqd68RinWcDEEzBGnNpXuOpzCORXmMfh6IBOcngC0i++Vxam1R6mgqSfrwcHCVcrmnc0zw716PAvdlDnMH9PaiCAIAgjUQNFyMHhocHmHN1A48DHBeuw20WupAVIAFhZcOSVdHqY4HF2lSFQGbOFv+OS4BpltiJC9TisFIkHsje28Du3rI1lFxyy4u5gN9ylF8cFSiFsMmDFoY4nuiPuXAeK34fDRc6puFwoaIGlpHGNJKrFviymxUG/FxYLl7SrlozgAw4SO9MWfGPOgEkjKBuvvJVAIq43PSdlEHhzdZfRdh0zTw9FjvqawA8t8fdeF6MbMzVQDdrCHv4SPpHnHkvfsfK79JDhyPH+1M3WP5N4fZLqVUh9Wyy1a112UeTY59ZJr1PT3WZ1ZJq1ff1RQx/WqLF1iiNpVHydWAoAiC4D3CAK1FYCYFK1FaYFQrhXCIBNIRQCNoR0aRf8AQ1ziNcoLo8leWDBseBsVaRLZQaiDUTE0VDx9E+fA47PxN/Cv9UCykeB8inswzuHp+qUKk7yR3o2lFT9v58opS067Un8pf8s6VDZNQ6Bv/kFsZsOrwb/5fsuOxw4rZh8a6mey8jlMjyKTjm8Nf4/c0hl0N/Xjl/sn+iOh/o9Yf0g9zgkGm5phwIPAhevwLi+mxzhBc0EjvXN6QVWktaLvBk8hGiwwarJLJskju+0PsnTYtO82OTX5+fbq7OTSC2NYN3Aee9IohbaMfZeifKSYxjE5rPVXTATmAcd6ZnZdFq8R0rw/V1iBoYcPG5+8r3jG815LpvTiqx3GmB5Ern1KuB16CdZa9Uebe0wLmQLQSIWmkHVG5XmRwQVHAc03CVmi5lebI96LRtwGENOcpIBFxJhTEYeSALOFwfZaKWMp/mjvWfE4tsiCNVnyXaNWFxpAg2KN9WSk1ACZ7ihpXJRQWOBS8PhKlR5yCRrqBA03pkLrbEtmPcFvhgpypmGpyvHjcl2jo7OwgosgRmN3EbyttN3zwWMVAmiqPncvVjFRVI+anOU5OUu2OqVVkq1L/OCGrWCy1aoTEkG6olVKlvP1SutCU+pYIKobnVrPnCiLLo+eBEFQRLgPYIFFatMCoUVhRMCwux0S2fTxOMw9GuctKpUDXmYtBOWd0kBviuOEbUwTpn3jpxjsds/qaOyMLloZLvpUesh0wGZR9NryReVx8N0cOODcVtfDu/E13NYJxDcMwtAAYG025nFxgkgxqvBYTpxtGk0NZi6waNJyvMf5PaT91MP002gxjabMXVDG/SOySIuBmImOUqFjkugbVn03EfwtwIqVo/EdVTotfla/M4PPWE5ZBLrMFufNZdh9AcK9uExVL8RT7ed1LEimXODc0ZmRAktae48V5vB/xQxDMLVpPzPxdQmMUXMBZoG9gMgwAfNcOp052g6oKjsU81GtLQclKAHQT2MmWbC8SqUZ+WQ68H1TEbOwj/xmIfh+te17qIhlIuJY1rAMO2IBLn5ZdeW8AFy9mfw1wlR3VvGLpvy5+3WwuYDQHq2FzoneQvnLeluMDMgxDgzrOtgMpA9Z1nW5swbP13iY3aWXSpfxA2nmzDFGYiTSw4Ec/wCXCHGSXY4QcnSVs+jV+idJuAw2CblLq+JLevLG9Z1QqVK7iDFj1dOF4nCbYBxrKNCjS/Bmu2iKJpMdnpl+Que8jMXm7pmyQzp5iQ6g57+vfh35mZmU6bG2yuaBTaCZaS2TxUw23MNRrHEYbD1BiJc5jatRrqNF7plzWtAc+JMAm3gjGpc2h5oqDX1L3rmva+n8Wez2xsCoKrKVGtTp06tWrTa9wcXDI4gMA1c6xkiwDCSRZeewnRgiXVniGMdiHMGaXUGu1L9GOeJyg3PJBhelg/EUa1Rj3ClhnUR2xnNV4dnrTEAuL3HTej290jZigSGVQ9zWAsdWJoUywAZqdMRJOX+rSTZPFilDhInU6qWfnJK66Obi30zUcaDXNpE9hrjLgLWJlGwrDT9lsprsR5cjbTPqtNP3WWmfVOa/1TMmamLznTujLKbhuOXzFvRd1lRI23h+uovbvyZh3t7Q9FGSO6LReCezImeBLWgRCPD02yJSXtTsKySvIkfSxR2qVNpGiwY+i0xy0hbKbCBEpVWjKiy3QHWwPL7JtB1koUwNUxqANDXSuphXQ1cmkV1sfFCjSfVOXM4tuNJu0GN8By6dNJKfJx66Dlipeo9lRE6ssNKuCAQZB0Kj6i9Ozw3GnyOqVUh9RJdUS3vQUojusQPek5lTnWQVQ3OrSMyikujxwVhUFYXEekWFagUVARRRRAFhGEIRBUhMY28eS9LT6EYvNFVgpN7cve9gaMgqEg3/APzd4QdCvMroP2ziHfVXrO+rWq8/UGh2p3hrZ/xCrnwSdI9DsWAXPY2m1vW5nVKjGtHUznkz/aYOhWdvRusajGDK7rWVKlNzXZmvp0wTmEXAMQJjULPV25iXCHYiu4Q4QaryIfZ4udDvQN2rXDmuFaqHMbkYesdLWTOVpmwkCw4I5Eav+nMT1hpdXNUMFQtD2O7DnhmaQYjMb8Lk2Wg9FMWImlrIHbpmC1r3OaYdZwFN5I1ELDQ2tWaKkPJNSn1LnO7T+q302uN2tOhA3Jo25ir/APc17gNP86pdomAb6XPmUVIV0bML0WxVR1RtOlndScW1Ax7HZXBuYtkG53QN9tV1Nn9CcU/6w2m2C4OJDg7KQCBkncZ5heewu0a1Mksq1WFzszi2o5pc6/adBue06/MrWzbGIgN6+tlAygda+AIiAJ0iyqp+GQ3Hydql0RxDXNFXq6Rc/IA94JnIX6MkwA0yd2+y52IaxryKbi5oA7RAEmBmiCbTMHeIQHatZ85q1V2aSZqOMktyEmTfskt7rJbD6LSKl5MJ14NLCntqLIHIw9WYtHQZVRir6rA2onU2k7vOyG0uyVBt8I206i0dZ/6n0KwsAGpFknaGLDWnu+eqxlnglxybQ0eST5VI8zthgZVcG/STI8dyzU68LVQcHufmuS3f3j9FgxGHy6aLz5Lc7PZg9qo6lHHI6mJlcamRvst2GpdYYbLj9h3lZ7TTcaaZ4rZRpOeYaPYDvK0YLZQbd9zwHuV16TYsLBUoCc/QrZ2zmsIJ7Th5DuCHpdlfhixx7T3NycZaZJ8p81qNdtNpc4w0CSV5PG4816hcZDYhg/K2Rc96vozbs04Vwa0AaNAHoEypUhYqfDl7fstDYgg8dd4uVtizbeH0c2bAp8rsjnoS5DUYW66cdyXmXcmnyjhcWuGNzKF1vNKzKFyBUFmUSsyiQ6PNIkKJcZ6BaiiiYEVqlYQBYRhCEQVolhBEEKsKiS1YQogmIIIwgCNqZLGNKaxySEbSqRLRrpu9E5r1kpOuJ0hbH1wIDSNyjJlUAhhczQykTqQO9a6WHZvcTy0WGm7nfgYSqz3N7r2A+fAVzyzzZ0R08F7ndFNo+mNJ5+aTXEX7VtYEO33meW7hoseExZdA1uJtz0WkmRqJMD2kebj4lYtt9mySXQt1YAXiBcAXXG2hiC7kOCdizBJ4ibWnsrnV6k96QzNTcRVEcL+a042vktq46D3KzUozydA2/nKxVqpqPLt27u3BMAnS4yST4+y9L0Ura0z9UZmneRvHh80XAaQBzQMxxpvY9n1McHDnGo8UAfSYS6+IDGlzrALTh8SyrTbUb9LmgjjdeT27ijVqZB9IPh4oAXj9pOrmTakDZv5v7ncllzXnx+fLaIiOHLv+cEsxu+cP2QBrp1bX4ewHuU4Pm/z5c+S54J4eE936IxW0ygDlqfyz84IA7GHxQAl1wdRroCbjx+yFzaTjYlpkaacJjdvXMY6dSSLSIEazb7rRRgi2m74Obz5Jxk49Eyipdoe/CH+kh3cb6Tos7ra6rYyqBG4a+Gu/k0eaa+HiHXjzsDMeLo8FvHUPyYS0y/CcuVF0v9Ob+Y+bVFr9/Ey/p5niwiQhWsToCUVBWmBaipRABhWCgCIKkJhgogUAVhWSwpVyhVoEGCjBSpVymKhwcjDkgORhyqyWh7nCBxWmm6XHkANTuaFzcSHDtDdqN604TEBz5G9reGsAH0XFkdyZ1Y1UUdSRbha48dx+WHFJr6HebSeB8PlijLhyP6T+09wCQ9o3THpeI4Tp5FQWVsx3adusdO48116ka6mwMATcu5rzuDqZaneCPsu2Hm+k9/8AmgBOL5+3A71xa2vziuzWM318zv05Lj4rX5wSAw15JgWBF/AoaTIR1HXhSmmCGvaDE6SFsqspuaGnsgSSQLnlO5Ziqq9owEAzobK2i6jRc3+hzj1d7jiPfzS6TYudTqdb6/ZDQoGq8MYJDdwXff0arBsuEWsNPLwWkcU5/wBqMp5oQ4kzgF/z1n3QzPvP3R4uiWGHCD9rcOXulwRr8+eqhpp0y4yUla6GBvf3afCfsFbWeM/dJOc2kAaDjz/dQdiZJcZsDvJ3d3FIoJzpsDE692h81qputxiIv4+4WSna83Op4m/2uE5scfXTX0aEAa2HcI4edjfuaU5lfLuvr6uPqFhB4Ef7tLD3KNz+ep4xaef+KANnVn4f2UXP/FP5+Z/VRAjhBWEAKKVsZBqIZVpgXKipWgC1rwuAqVcvVsc7M4taQLZgJIJ0FuKyBd7o70jODY9oYX5jIBdDQYiYiVrj2t/U6RjnlkjBvGrfocytgqjHOY5js7DDgO1BIkAlsjQE+ClPDPcXBrHkt+oBpJbeO0ItddDB9IqlPOYa576orFx/MGkAAaQM32T/APqEQwdSOw4PH8131AuIm0kdt1p/QnngqN0t3fk5LcM83DHkcmu4SN3AE+CGrScwlr2lrhqHAgjvBXaw/SZ7I7DSQG74nLTLAYAgaz4QuXj8SKj8wbkENGWZ+kASTAuY4I5GZ5UlVKqUxBgptM+MJIKe5gIAzQVOSVIqMbZKmHJ7VInNvabg9yRhXjOCLA6iLg71rwxcw3u3j91lxgAqSNd/fA/dchudsG3Pfa3iPlmlPr7NqlpPV1IADi7KYyu0JJGuviVho1OzxEaW9PIabyu/T6TVG5srGQ4h7ruhzw/O52sQYNtwQM8saL8wOV0AEk5XQBcE8tCujiKVSm6KjHtPBzSLX3x3+SdtLpO40n0hTEOa5uYvc5wDjM3m4uN32Ea6vTKoW2pNEuD82Z02qCpG61nDuO+EAc4uMlrmuzAwRBkOBuDzkHyWarg6jxmax5blDpDTGWwzd3Zff+08F1B0uqNdVcKbM1XUhzgBDgey3dZgFomSTMpNbpQ5zxUNJpLHNewZ3w17X1nSOX850N0EN13oDzdfZ9V5llN7oF4a4wDcTbvUGFqNaxzmPDXiWuLTDtND4jzC9RX6bVWs/wDjaZkGHFtiZdYDXgTuMXXNwHSk0mQ2i3ORRBfnfJ6gMFPs6C1Nul7m+4AjLRwtRxa0MeS4S0ZTLhJEjlII8Ff4Z7LvY4ZmhzZaRLTo4cRbVdDDdMagdORs9WGTndr/ADJMcP5robugLU3pPUdS6vK3L1NOiCSXGGNe3MJ0nPoNcovZMdnov4a7OGWpWc3MaYk74JNiV6XGYHE1DLqT/qygRHamMo8QR4LxPQrpWcDmaGtc2oWl+aYcwNeDTPIl4JP9oXp8R0wD39aadN1fq+rzuc/LlggkMBEOguEg7yV6OGU6WxKv57nk6jYm1NtO/T9vQ830p2NVbSdUdScG035S7TK8G7Z43Xj21dPn/C9f0z6auxbH0W0qbWPLSchfIIdnOpgkkcBA8F4rvuPBcuom5Ttrk7NJjUMdRdr3NJqBombAfI9vNZmuLjJ7mj8o+EJGYvM7hpz59y102wJ748BP6LA6hjbeu75uCsExbSeHIDiqn54gbhySnP8AC0+pQBrpPNiOPPm4+GiWX7uESbDW0TrvPkkVa2UHxHoEDnGLXJgnv/5KANvWs/IPngouZ1T/AMp8lEgMgVgqKLcyClSVFECLUlRRAFhEqUTQBAo2lRRWiQpUlRRUIpRRRABNKM5X7iDycooufK+TXH0GdnEDM17hYmNVzqlUl97kGCePeoosiztYP6Z8PQTbvKe89nMPLhv9googZh2kNO75r4+avDO7APh6j3UUQIjhb5y/VJqCPnJRRMYjFn+X4j59lmG5RRADmi4711AyNP7f93LkookIFtwf8Q7/AHRH3mUDyQYk799rKKJpsGk+yo9/sEFcbtw152UUQMEW+d/6J7PUEeipRAiqpve+/wC549yBp/T7DgoogDO92Z8aRPmXfuiq1y3T5f8AZRRAC/8AU6nFUookM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encrypted-tbn3.gstatic.com/images?q=tbn:ANd9GcRCno4F_nuvv2FaF4NnUsQgOyLyU7IujjMR1vZ8-HsXxfmeIPj_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10050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xMSEhUUExIVFBUXGBUVFRcXFxgXFBcVFBYWFhcVFBYZHCggGB0lHBQVITEiJikrLi4uFx8zODQsNygtLi0BCgoKDg0OGhAQGy0kICQ0LCwsLCwsLCwsLCwsLCwsLCwsLCwsLCwvLCwsLCwsLCwsLCwsLCwsLCwsLCwsLCwsLP/AABEIAKAA1AMBEQACEQEDEQH/xAAbAAABBQEBAAAAAAAAAAAAAAADAAECBAUGB//EAD8QAAIBAwICBwYDBgUEAwAAAAECEQADIQQSMUEFBiJRYXGREzJCgaGxwdHwBxQjUmJyQ4KSouEVFjPxU2PC/8QAGgEBAAMBAQEAAAAAAAAAAAAAAAECAwQFBv/EADcRAAIBAgUBBQcEAgEFAQAAAAABAgMRBBIhMUFRBWFxgZETIjKhsdHwFMHh8SNCYjNScoKSFf/aAAwDAQACEQMRAD8A9xoBUAqAVAKgFQCoBUAqAVAKgGmgFuoBi9ARN0UBA3xQEDqhQERqhQbFi280ASgFQCoBUAqAVAKgFQCoBUAqAVAKaAaaAYvQEfaUBE3hQEG1AoAbaoUBWvdKIvFgPM1KTZVzit2UL/WSyvxz5Zq6pTfBjLF0lyZ97rfbHuq7fKPvWiw0uTCXaFNbJsoXuuD/AA2gPNvyFaLCrlmUu0HxEoXus+oPAqvkJ+9aLD0zN42q9rIzNT0xqWmbh9do+gq8aUeIoo8RJr3psr2tS8z7Qk8iCSR85NXUNLOxRVVf3G38/pc9N6r69rtlGb3sg+JBia82rFKVkezRk5QTZ0CmszUegFQCoBUAqAVAKgGJoCDXaAGdQKAgdUKAE2tHfQAW6QHfUXIzIr3+llUSTA8cfejZGZGVf62WR/iKZmIO6YmQNoMxBqMz6EZn0K2p6yNnbbuGJ+AhSV7mcgeAqMzIzSexk3+s9wttEA5kG4sgDPBZPCpVzKTl1+RXvdMBuDXLnH3VY8IOPUVpFnNJSe7H0ti9caBproX+YiB4YrWMkZui5LTXyf1Ln/Qr5+CP7mA/OtFViuSrwlZ/6+rSJDq3c5ui/JmP4VP6mK4YXZ1V7tL1f2Jjq6o966x8lC/eaq8U+EbR7OSXvTflp9biPQtocifNj+FVeJqPk2jgaK6vzIHQ214W1HyrN1ZvdmscPSjtFAriVVtmy0Oi6pv2CO5vvVWSdXbOKAnQCoBUAqAVAKgFQFe/cigOQ6U6zlT2UYjMEKW4czHAUT1RzOu3tYyf+57rEgLB5AsiyYwIkmqyurBTk1v6IAvT912HaQoQD2TcuOZIGAqgDMiqXLNv80Hs6i+0ktd4Yi0lrII4NcYnIniKsiUiTWLjmW3CSJVtS5Cr4C2oBNTYvYQ6JJbeWsq0KNy2dzwgIXt3H5eXfSzGUvL0aCTNy5BM7QQigzOAopkGQLb6Fsc7e7iO0SxhjJGT31OUZS9p9BZX3bSD/KKmyGSJo2mjhjyEfapLJJbBpmhINxQAHWgAOKArXVoCjfuKOLD1qyhJ7IzlVhHdlJ7ynhnyE1dUZ9DP9RT4d/I1uqt7tusRgNn0qJ03FXLU6ym7I7SycVkbBaAVAKgFQCoBUAqApa0YNAeZayyHO11BCkxM4IxPGpsc8cOo8sbT2FT3VUcOAHKjSe5oqa/stK57z60skWUUgiVJIZTUAOhoA6NQFhGoSHU1BF0gi3176FXOKJ/vYHwsflH3qbFXWXQG+tPJQPNvyqyiZuu+EU9d0j7NC7kBRHASc4AFJuFOOaWxpQjXxNRUqdrv+36GS3TTQN1twWP8NQVBYRJJ/lxVFW/4O72XX12O2p2fq8teLjH45aqMePFt9xRv9Mboi2QCSCXJjdMbcAgmo/WNWyx7tdvkaLsH4/a1L2V0oWbate9pNWVii+uciQFUFisqsxtmfPNVeLq5btpK9rpXtbnvvsbLsfBxm4RUpSUVPK5KObNsr8W3dgN7UXCcswyI4AQY448eHiKtmxEpWi5X0y6WTXV/UpCn2bSgpVMji82e8m5xlxCFuFtm5tfk6bq65F5ZEblYcDxEHnxrrqvNG54VBZKmW9+LrZ+p32mOK5TuD0AqAVANNAPQCoBUBV1YxQHnPSi7bzjhmfWpBXVxw4nwzR6FboOlpv5T88feozR6kZ49S3a0TnuHzqM6GdFu30cebeg/M0zDMHOjVRLNH9xAFMzGZjWr9kvsDoXgttBBO0BSTx4dtf8AUKrdlW2XVA8P15VBFyLjw+n50RVgw08JPl/wKsioT92c/AfQ/jFXTIysKvR1w9w+YH2Bq2Yn2MmZ/WPoxhYaR7UmAFBYHcMiG+XdU5Y1Pck7JmlKtWwc1WpfEv33OWXou+QP4QEc7j9oYiAZMCOUVb9LhErNuRrLtrHttwUYJ7pRVn3u97vvJHoe5ibttIwPZpJAz8R58/Wrr9NBpxp7dTkq4vG1VKM6ztLddfz0I/8ARd2C918zEADmMTyyfnWtPESX/Til+eR59aCmv8jbv11+upV1Gms2Zm2xIyZY5IIMmupU8VUV7pfngccsXh4Sy2bZs9HXNt2239XceDDvNeZJvY9WlpJM9B0t7FZHphzfoCDamgA3NaBxMUIbSKdzp+ypzcX1oZutBbs09PqAwBBkHgeVDRNPYsChI9AA1IxQHDdO2gLpO3iJ4ScTwqGcVe+cxRrn3dmw8ce1CDIMY+VS9Y/nBVRSerNPSam6W7VtVSMQ4L7pGCAOETWGhqmuAy9H6p2JF4qk4VbOdvcWY8fGrouvAtJ1YuN79y+RgQbgQYJOQvnFWsy6T6DN1a0lsk3PYgksSbjbz2VkjJHACY8aWZOVl6xY0qnatxJBVIRVUyyblUYn3Y+lMoyB21NlbS3QrMrMEAJ2ncWKkGecg4qcqJyoHc1tzcQmkjDdpgWylxkMAATKqCMz2x3GlibI0t142nHZR+1sjhBAInjmZE94mKkkz7Oi1G5WuX+DK0CYgcRiAcdmOBktg4oDXa7H/OKB2RkdN622bce0UmVIEyeMHA86HPWknGyZhm+P0APvQwAXtT4/7vyqSGioNb7M7wm6MQAecZnjW+Hf+RK9jnrvLG9rhbuoQyRb3T/9YmM4l8f+q6XiEtHL5mcKULt5b37vuVrGmbs8BEESSWxyPKuCU05No64U2kl0OjTpRgMD61S52e0B3+lbp4ED5VDZR1GZup1108Xb1/KobMZTk+TLvyTnPnV6Wunev3RzyvyAYVETnmjsuo9/+EVn3WMeAOavI9DAO9PL0Z2KHFVO4lQArwxQHGdaFhlPg30zVZs5MStUzc0nRtgqri0mVUyRu4iedStjaNOFk7F+2gHugKPAAfQVJqUNZprz3Btubbe1ZyZ3BwTAAkdkEZJnd4UA2k6IZbguG87R7QAZIKuZAMnlJ+ndQEG6O06NcLEfxSS4ZhHaUocDwJ8aaEOSW4N7ukt5IUkAQWG4gJnBbhlpx3+NRcr7RcAE6zWF7FvkAQFgAKVa4CAORVWI8qXYzN7Ip3et6bgqrlrVy8szBSy+xhyhp5d1Tqw210Rm/wDeZZZ3Lbhwu3EwUVt4PzI/ymrqjUfBzzxNOPxVF5GEvW/UPcIdoSU90mYKAuOIyHkeVarCVHucs+0cOv8AZsr2umW2AXJuNF0M3u7g5YWyP5SoK/NausG+Wcs+1qS0jC/ix+h+m79k9k72KIhJkyUntBRzMmas8NFcmX/69R6Qgl5ah7mquuWduYLkxA2jBYTymsZRgmXVavO8nfrtbTr+ch7dlyYJzuVIn4nEgY8M1zykrXOiFOo3Z9bedr/Qu6XTjskkAEuJ8LcgsJ7yIFYuX54nRCntd73+X3LBSBLAjmDj0IMRU5tdGjVQ0u0yC3CfdVjnuOe4DxrSKC7hNcbI5iARIJE8AQOfGtLInVAd90nsgHvPAD1o1Hkq2yTEj3onwrF24Ksq6gVaDtfw+hjMrsKvJWk13mEtjoOpN2HuL3hT9SKmR04CXvSR39k4qp6YSgIXBigOV61W+yD3H7iqyV0c+JV4manXNbCC3sBZBBliJ2ruwACTiKtFdSka08qUY38wTdc7rCbdlyY4LbMc/jY/WKh3JdSXLS8ytqOs2pIDSEG4gh7igxBz2PdMjhmosyvtG3ZyfkUD0/cb3r1pYgsoFy6wBPnHDn51NifJ+Z13VfHtFdluNhgYUdnhAAJjh8yamxek02zzTpXVNbvMix/De8A3HF2FYeUKvzE16VHCRcFKR5mL7RqRqOENEjO/eXmdxBhUwYMLuCjHg7etdKw9OPB588ZXnvJkT454x9zFaWtoczbluw1pAfKVE44MMH1xVG7FoUVLdh7arHjAMeIaHEeVZylI1jRp6X/48+ppJoztdgh2gXQWjsgkAp2u/l86xlKV9X0OiNGGSTSvpJX89DWs9EXDcCFACdl3axABtrbCM3yYjFcrlpvx+53ewvPK0rN3t1WW3yZO10S3tEssBba4oO5V7Ki4WOy6hPM24kHmKzlK73v+bllQasmst7bbb3s0/qi1a9iHuG7ca0wuqEBcKGuOnYHAkTBE5AC1i1wzrVP3m23u3vzsLSalF9gAkkKhctu2J/Eb2gVv8QkTtAA7yeVZ2TW25MXBW6rqSbXRJFl+1b2iRbDh95O/eD/LtEQPnWsbByiVLN+4QiwoNorDFme4q9r/AMcBQs7oLSTxq5VT4DaS029izAmBtCoEXaPibJLtnLE1DfQm9xr+tUGFBuN3LkY8ajKUc+NzNu9IOcbVHKM88ZplijFzYe6hAzkjjx/Gqw+NESWhWYVZ7rwRjI0+q77dQPEEfY1bgvhNKp6Rpjiqnrh6Ai1Ac91lSbTeEH60RjX+BnnPSmoVHzeKFgh2qkmFJBIP64VbSL1djipxlOPw3KDa3TgHd7e4MmCwURA7zygfWoc4ylpqdEcPUS1yrwVypa60WZYppQJPbZmLkyWIJUAYlm4d5o7rZExorZyZoDpe7t7Hs1Bg9lB4cCZxisHWl0N1hafe/M0dB0vet2RcXtPuuIe0qYbIMR3gV0Q96NzlrNU6ritEc50ijG4zNMntEQT7wBIJ55mvaoP/ABq/geHibOo8ut/xAbdoyFGSYA4Cdx7K+prRuybfBhbNJLqdEei9DbudrVe0RRcDqrD2ntkAgWwvEGTjvEE5rh/U1JK6R6jwFKEvelpbUNbu6G2xVLbMRba2pZCxNxWXbegkABpYbeW2qy9vJdC0f0kJJrUKvSbC0ttbO1htm5vS2SyXhcB2BW+FQCZnODzqjpyvds0VWCjljH84HvXzdjetjs3Ll1JVnNs3X3kISQJn4iMVm4JcmntXLSwd7j3AQ9533e03QyZF3DDbtECMRNUaRfNN6/smEWwB2j/KE7YYQgEBA0kbfCIrJ933LX4f2/gPo9MqrttptXmqbHTPhg1jNq93b1sXjB5bK9vBNFm3aYf/ACAdxBA+rGs24vhepKUly/T7sr67An1z+NbQKTKtpM7+4RHfJk1e5mt7ljpALtAniQVzG6TkRzBFQWqWsglzTqQIkCIhfz5VFyzSKwsKgIEgHjJ4+JNQ2Z2SK9y6CDBBjuJNRfVMyck9iqzVrPR+v1MWw/RV7betn+oD1xUX0IpStUTPUdGcUPcLdAMaAx+m7c23H9J+1THcpUV4NHkXTyy1tvBgfUH86nFRskzj7NnmzR8H6/0XegOrI1QZ3dlthtnYMPcIA3Dd8KAmIGSZ4DjzZ3FaHsQoqerLPT/UyxbtMbKFWALKNxO5gOBnhPf31RVpqXvMvPDwy+6cz0csKuZDyR4MphlI5Ec6tN3Zzw0VmbXR9hbiG04kF1aJAE4g98iOVdWFV4M83tCUo1oOLs2vD83KvT2lRHAWFUrAGSBBMkd5iK9bDP3LHk4z3qibf7lB02wMgccwGPiF5fOt819f6/k5JQtYJZtZhROMhScD+thgeQqHK3d+cLgZNb2uaNu2FUHLBjAVIQGOMnJOAawlvsdMFbb7GgjKCht21ZWUtHFjBz8x3VjLfU6oNNXRf0blrRIOe1kACs2zSyuSs3dymWHCRJB9RFYt9TVxWlkEtRggQWMdnkYODy4iKxla17GyTzKKYTHOOZ7aCeyQDwzzFZNrqybPoupOyoPALwDAqhMgmJGe+qOS6suk+iJaqIIJ7uOMHmBRMrJXRlqxjgOx3SZIIz6E1pc5c1l4Ab9lcEN8QH9QBz8oIqLlJW3T5LiXSf0TQ2UivrGEQU3T37VGO8k4oZVXpa1/zr/ZS07diMYkcS3PvAzUWMKcvc0+/wAwTmfp9q6Jq8U/D5r+CsmMjQQe4g+hqiRROzTPWujnlQe8A+tD6JO6uaIoSKgKGuWQaXsN9DxzpdMleYYj7j8q6sXH/Cpd6PE7MllxUodU/k7mx1C1d57G20UCpdb2hYncqlVeFUCCSWbJPKvLad7H09DWK8TevLae6xdmlSrjaxCAbYAeDBzODNVfJuldnCdL6fZc1OIJ2X0HAbgdj+UiKiDvbu09djmrRs3bnUudG3iIcYkA8QM5kEnhz4V34LeUe48ntT4ac1w306d/GgPp277TYySSJkLkiYPvchjjXqUPcumeRXmpxUomcFAHakSCYQCSBxlyZrZyd7/XvOfS39fckbxIKrwhCFnJydwgDiYqvw6vzKZ7rf8APIvW7gcjcuVki2o8I7bTAHHFZPTVbPl/Y3g77r0+7LunvxhAqxOEBuETx7WAKxksu/z+x2QlfX89S2txuZb/AGD6Vk2bJXCG8eZ/1Lj1Wsmy/u7P7EkcNOJJIbsENkc4MVlJl1Hp9w24KQZKxPFWXBEHIBis5O/AV4/7et0TW5JBNxWO0qTDEkSCJwM4FUae1mWU9b5l0DOcc/SB9aB7X/YzdQsb+cqe890VokctT3VInZAZc8+eARFMoh70QVy4VORPlJ9BU5TNzyvUo39eB8J9APualROaeLS4fp9yNu9IBMDnAJOD4AVdQEaqauDY8fn9D/zWyjeP5wyHO6A+0kVVQMHU0PUOq9/fYtn+kfTH4VlJWZ9Lhp56UZdx0C1BuPQFXVjFAeR9Y7e2/cH9U+sGu2os2Ffr6M8WnHJj13tr1X8GN0LqjotRcZgx09wKX28QNxO4d5BJEcwa8uVppI+gpzdOTfDO7u6rTPZF1r63VUllY7S0gyBt5sDHADMVk4to7lUja628fz9zz3rV0ixvW3cbS6MSs5FoyqgjmWb7VrSg3FnDXnqtP6KfQHTbe0WyQIaSpJyGAJICkZBg+Vd2HhFVfFM8zGycsO+5p/M6PpZC1kGCfdOFJnl35413QkoSd2ebXg3STsY4CnaCDgEEADce4zVnKUVfZPl6c8cnnJXdrBPaEYEwBBG6TH9TAYFR3vfrbV+Ef3ZZ3W23y9SzZSYwIJA4Rbny4ufpVJSs318fe83x4I2itrfx6cl9LoIHFhg5MDLbcIuBwrHZ9PDvV99zsh5+fcGVoB7I4N8PNTPPwrF6mysHV+0OXa24Me8u5OHpVGi6b2v+cC9tuEmG7DPDKG9ww4BwZBqjRDndZt9L7eT9A37ztmBgBWlbrpKvwdRmR31RwT/otKq4XVtrbSto9na2wYa7iO2SDH/mZh5iFyKr7Lp9P5DxL5v0+L+NiR1HgPqfQmrqm1+JGcq6f8u5Q6S1PZJ8p4nEzyrWFM48TW93REdLqoAkxJCz2YmQMmTHEVOVCk6kbRkrN7bcBb2pDQJgFtk+9nbMEAiBkCfGmWxdyzxVmud9b21aMbVJ/DLgZAtsRyK3UZhB8NhX51NmcVehTVpNt2aT0turpryD6rVbWKjMHB3fCcqSAP5YqY6ojEVHTqSp9NL34KZOCDJk+IncvPvyK2jG8bePzOdS4uDJrVQsjmcmz0j9n+o3aeP5WYfj+NcddWkfV9kTzYdLpodmprE9MnQANQuKA8u672duon+ZVPpg16FBZ6Tj4r5HjY33K6qdLP0epzWo1iPbZFb3gVJiRHOR5GuFYKLtmqLTpdnozx89VClL/wBmooB1d1B0auELXRcO470Ah0WCygd4jPhXVLCU5avM/A5o4+tDT3F4u/00CanSfvV1rj2NzkAfEVhRCqFGAPzNawoQgrZfVnPUxFao757v/jG3o2WNH1Z1JA2WEtmeK24MR3nPzpmUeYrwVyfZSm17s2u+VvoW7/Vi+iu9yICsSCeQXhAzxFR7aObST+SEsLJU23BL5sxhaPJcEwMbFnjmct31fMleV9VvbV//AE9F5I82Ub8ev2CKJXHa7JZR8IIMCFHH51Vuz6aq9t3fq9xv+ftwXbenaZjAdDJ7guYmqZ4JW/8AL57Gij+3y3LFuwQsFgOyRx579w4eFZud9u75LU2VWC56/MM4AyT/ADtwxt91pJ7iRVHcu6km8qTvbw7uSFy5tBmZEDiAZTIOOdTkuc88W1e+/TS90Pe3ABo4tP8ArTcWRuBmYNRGKexavnpJOcuXsvpdq6fUa3BgghQRaYbioj2m4ETHJkIqV3iVB2vB32td20cU153v6CV8DiSoUupU5KOFuAPwzuGPGrJNuxX/AB5VUtdRtmVne70euz14Ge8ItFSZ253HbJtkiAwOD2VMmmV5dTT2qVWPs27NJ2uo92rs/NBNfe3FwCDltuSYkkjA5cvlWkYtHFWqRnmV7q7tvtcq3rwKgKCIIO0hVgwATukkkERw4d1QqTs9C1TFUlOOVu0W7K1rd17vwbJfvsHAESr7SxY7l5hlAxwwRVnSfJSONULqMdN1r3W4tcA107dvLA90AwpJCzzAJ+1R7JXMpY2pJKOmluN7bX8CN6+zQGYmBtEngO4RyqVTS0RlVrzqu83dkF7z4fQ/81tTgVTBNitMpXk7X9m1/wD8qeKt6yPwrixcbWZ9B2JPScfBnoyHFcZ7oWgIsKAxemeg7eoEOvDgRgj51enUlB6GdWlGorSMvT9TNOvwE+Z+VavFVOHbwMFgqPKv46mjp+r9leFpB8hWcqs5btm0aNOOiSL9vRAcABWb1NVoFGlFAUekdKCpHeCPURQrJXTR5TtCk9kAgn4efA5Y+HGurK2fJudnbp3fcRvRz/3AfQCrZCrrW/v7XGtuSwgE8MCJIBBMB8NORFRKKijbCy9pVta/XS+nnx4aknYKzrJCkXVGeyCrC4kDzSPM1LhezQhiHHPBy2+HpeMrq3kNdvjLDbubcG2qRKOBuDg4OeHlUxpt3TIrYmELSp2u9+V155uAu3iTPAkLPDiFAP1FaxhZHFiK6qVJTit9fuONQdgSBgIJzwtggYmJzmKiNLK7mlfGurTyW6fJW8l3DW77LEEiBHy3F4PfDEmreyj0KLHVo/C7aJem3mRDnOTkycmCeMkc6uqaWyMXWm45W3bpwPujw+VTlKZrANTfecM0RwERNSoI3jK61BIpbB7xG5vXyxNS7LcvCDlK0fkHTTsqhzEElcTxHeflVVJN2IrUZRgpPZ7CP6x+dWynMR3fr/1TKSkOT+I593f8qukXiAuvn6+tTYtlOk/Z7qI1JWfeQ/Qg/nXJjI+5c9bsiVqzXVHrFtsV5p9IWKAVANFALbQCigHoBUBT1i4oDx/pi3tv3BHBm5TxM869KmrxR8VjPcryVuSkW/XD7VplOVzYxz4+eatlK5mIUykDVOUkVTYh6impsBTU2JG3UsLDz+o/OlibEbgnnHz/AAFC0dCFtSCI+WPzpKKaszalVlCalHcI14wRgbjuPDjnu5ZOKhQSdyZ1ZSjl01d/P8YFnFXSMspE3R+sUsSogxeyPMVKRdRI324eh+RipsWsafVHUbdXaPedv+oRWGIjemztwDy4iJ7XaOK8Y+pLlAKgFQCoBUAqAVAV9SMUB5R1xtbdU/8AUFb1Ef8A5r08LrTR8h2vDLiX32MMmumx5lht1LE2G3VIsNuoTYU0JsR3VJOUYvQKIxu/qaWLZSJu1NibDG6e+lhlIM9TYsokC1LE5SJapsSkQL0sWsTs2Hf3EZ/7VLfYVDaW7NIUpS+FXNcdW9VciLDDjloXiAeZ75rKWIprdnTDBV5f6m/1X6kXlvJcvbVVDuCg7iSOAPID8q5a+Li45YndhezpxmpT4PT7aYrzj2ixQCoBUAqAVAKgFQAr4xQHmP7RLUXbbd6kH/KZH3r0cE/daPm+26f+SMuq+hyW+u2x4lhE4nlwnxESPqKaF/ZuyfUWw7S2IBCnvkiRVcyzZTX9PP2ftONhxaJts8+7xHhjJzj3hyqHO0spvDC3pe0vpe30+49yyAHIzsYSJHuEEz9OVVzv1XzNVhYekrPw0H1b291wLwGzYe8gw0d0zMeFI52lfoyZqjGUrcNW/cH0jfRnm2IEcIgTJ4fKKvRjJR97czxTpznensUy/jWvic+Ut6fo2/c9yzcbx2mPU4qjqQjuzeOFqy2izS0/VHWP/h7f7mArKWKpLk6I9m13urGlp/2e3z715F8gW/KsXjo8JnVHsmT3kjU0/wCzlPjvO3kAo/GsnjpcI6Idk018UmzV03UTSrxtlv7mJ/GspYuq+Toh2fQjwa2l6u2EjbZtj/KJ9YrKVWb3Z0Ro047RRoppAKz3NQi6UUAVbUUASKAegFQCoBUAqAVAKgIXBQHA/tK0pNlXA91s+AYR967cFK02jye16eakpdGeclq9Sx85YJauFlKKu4zuEAkjABwOPAVm4pSzNnQnKVNUrX5Re03Q+qYELYeG4yu04MxLQYwPSqSqUlLM5anRTw2JcHBR0fVW+pf0/UzVtx2oDEyxzHCQBWTxdK99zeHZuIta9l4mhp/2duY33wPBUk/Ik/hWbxy4ibx7I/7pGppv2eWB7zXH8yAPoKyljqj2sjph2XRW92aul6m6VOFlT/dLfesZYio+Tohg6Mdomtpuibae4ir/AGqB9qzc5Pk6IwjHZFtdKKqWCDTigJiyKAkLYoBwtAPFAPFAKgFQCoBUAqAVAKgFQCoBUAxoCrqtKrgqwBBEEHII7jUptO6IaTVmZFnqxpkPZsWx/lB+9Xdab3ZjHDUo7RRo2tCBwAHkIql2bJJbBl0oqCQgsCgJi0KAkEoB9tAKKAegFQCoBUAqAVAKgFQCoBUB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ts1.mm.bing.net/th?&amp;id=HN.60803538080871444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514600"/>
            <a:ext cx="2533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200" b="1" dirty="0" smtClean="0"/>
              <a:t>Point</a:t>
            </a:r>
            <a:r>
              <a:rPr lang="en-US" altLang="en-US" sz="2200" b="1" baseline="0" dirty="0" smtClean="0"/>
              <a:t> of Purchase</a:t>
            </a:r>
            <a:r>
              <a:rPr lang="en-US" altLang="en-US" sz="2200" b="1" dirty="0" smtClean="0"/>
              <a:t> Displays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Displays designed primarily by manufacturers</a:t>
            </a:r>
            <a:r>
              <a:rPr lang="en-US" altLang="en-US" sz="2000" baseline="0" dirty="0" smtClean="0"/>
              <a:t> to hold and display product </a:t>
            </a:r>
          </a:p>
          <a:p>
            <a:pPr lvl="2">
              <a:lnSpc>
                <a:spcPct val="90000"/>
              </a:lnSpc>
            </a:pPr>
            <a:r>
              <a:rPr lang="en-US" altLang="en-US" sz="2000" baseline="0" dirty="0" smtClean="0"/>
              <a:t>Placed in high traffic areas</a:t>
            </a:r>
          </a:p>
          <a:p>
            <a:pPr lvl="2">
              <a:lnSpc>
                <a:spcPct val="90000"/>
              </a:lnSpc>
            </a:pPr>
            <a:r>
              <a:rPr lang="en-US" altLang="en-US" sz="2000" baseline="0" dirty="0" smtClean="0"/>
              <a:t>Promote impulse purchases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Includes window, counter and in-store displays</a:t>
            </a:r>
          </a:p>
          <a:p>
            <a:pPr lvl="2">
              <a:lnSpc>
                <a:spcPct val="90000"/>
              </a:lnSpc>
            </a:pPr>
            <a:endParaRPr lang="en-US" altLang="en-US" sz="2000" dirty="0" smtClean="0"/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Kiosks – point of sale displays</a:t>
            </a:r>
          </a:p>
          <a:p>
            <a:endParaRPr lang="en-US" dirty="0"/>
          </a:p>
        </p:txBody>
      </p:sp>
      <p:pic>
        <p:nvPicPr>
          <p:cNvPr id="6146" name="Picture 2" descr="http://ts1.mm.bing.net/th?&amp;id=HN.608003602342347169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1.mm.bing.net/th?&amp;id=HN.608034053664605192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dirty="0" smtClean="0"/>
              <a:t>Product Promotion</a:t>
            </a:r>
          </a:p>
          <a:p>
            <a:pPr lvl="1"/>
            <a:r>
              <a:rPr lang="en-US" altLang="en-US" dirty="0" smtClean="0"/>
              <a:t>Convince potential customers to select your product or service</a:t>
            </a:r>
          </a:p>
          <a:p>
            <a:pPr lvl="1"/>
            <a:r>
              <a:rPr lang="en-US" altLang="en-US" dirty="0" smtClean="0"/>
              <a:t>Explains major features and benefits</a:t>
            </a:r>
          </a:p>
          <a:p>
            <a:pPr lvl="1"/>
            <a:r>
              <a:rPr lang="en-US" altLang="en-US" dirty="0" smtClean="0"/>
              <a:t>Identify where it is sold</a:t>
            </a:r>
          </a:p>
          <a:p>
            <a:pPr lvl="1"/>
            <a:r>
              <a:rPr lang="en-US" altLang="en-US" dirty="0" smtClean="0"/>
              <a:t>Advertise sales</a:t>
            </a:r>
          </a:p>
          <a:p>
            <a:pPr lvl="1"/>
            <a:r>
              <a:rPr lang="en-US" altLang="en-US" dirty="0" smtClean="0"/>
              <a:t>Answer customer questions</a:t>
            </a:r>
          </a:p>
          <a:p>
            <a:pPr lvl="1"/>
            <a:r>
              <a:rPr lang="en-US" altLang="en-US" dirty="0" smtClean="0"/>
              <a:t>Introduce new offerings</a:t>
            </a:r>
          </a:p>
          <a:p>
            <a:pPr lvl="1"/>
            <a:r>
              <a:rPr lang="en-US" altLang="en-US" dirty="0" smtClean="0"/>
              <a:t>Foster customer loyalty</a:t>
            </a:r>
            <a:endParaRPr lang="en-US" dirty="0"/>
          </a:p>
        </p:txBody>
      </p:sp>
      <p:pic>
        <p:nvPicPr>
          <p:cNvPr id="1026" name="Picture 2" descr="http://ts1.mm.bing.net/th?&amp;id=HN.608026696376060237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438400"/>
            <a:ext cx="655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“Companies </a:t>
            </a:r>
            <a:r>
              <a:rPr lang="en-US" sz="4400" b="1" dirty="0" smtClean="0">
                <a:solidFill>
                  <a:srgbClr val="FF0000"/>
                </a:solidFill>
              </a:rPr>
              <a:t>use promotion to  build awareness </a:t>
            </a:r>
            <a:r>
              <a:rPr lang="en-US" sz="4400" b="1" dirty="0" smtClean="0"/>
              <a:t>and inform people about their products”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386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dirty="0" smtClean="0"/>
              <a:t>Institutional Promotion</a:t>
            </a:r>
          </a:p>
          <a:p>
            <a:pPr lvl="1"/>
            <a:r>
              <a:rPr lang="en-US" altLang="en-US" dirty="0" smtClean="0"/>
              <a:t>Create a favorable image for a company</a:t>
            </a:r>
          </a:p>
          <a:p>
            <a:pPr lvl="2"/>
            <a:r>
              <a:rPr lang="en-US" altLang="en-US" dirty="0" smtClean="0"/>
              <a:t>Favorable image often improves sales efforts</a:t>
            </a:r>
          </a:p>
          <a:p>
            <a:pPr lvl="1"/>
            <a:r>
              <a:rPr lang="en-US" altLang="en-US" dirty="0" smtClean="0"/>
              <a:t>Help it advocate change</a:t>
            </a:r>
          </a:p>
          <a:p>
            <a:pPr lvl="1"/>
            <a:r>
              <a:rPr lang="en-US" altLang="en-US" dirty="0" smtClean="0"/>
              <a:t>Take a stand on trade or community issues</a:t>
            </a:r>
          </a:p>
          <a:p>
            <a:pPr lvl="1"/>
            <a:r>
              <a:rPr lang="en-US" altLang="en-US" dirty="0" smtClean="0"/>
              <a:t>Does not directly advertise the</a:t>
            </a:r>
          </a:p>
          <a:p>
            <a:pPr marL="365760" lvl="1" indent="0">
              <a:buNone/>
            </a:pPr>
            <a:r>
              <a:rPr lang="en-US" altLang="en-US" dirty="0" smtClean="0"/>
              <a:t>   product</a:t>
            </a:r>
          </a:p>
          <a:p>
            <a:pPr lvl="1"/>
            <a:r>
              <a:rPr lang="en-US" altLang="en-US" dirty="0" smtClean="0"/>
              <a:t>Web sites are used to provide</a:t>
            </a:r>
          </a:p>
          <a:p>
            <a:pPr marL="365760" lvl="1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news, product and other</a:t>
            </a:r>
          </a:p>
          <a:p>
            <a:pPr marL="365760" lvl="1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information and answer questions</a:t>
            </a:r>
            <a:endParaRPr lang="en-US" dirty="0"/>
          </a:p>
        </p:txBody>
      </p:sp>
      <p:pic>
        <p:nvPicPr>
          <p:cNvPr id="5122" name="Picture 2" descr="http://ts1.mm.bing.net/th?&amp;id=HN.60803941377448423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56" y="3352800"/>
            <a:ext cx="2552319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dirty="0" smtClean="0"/>
              <a:t>Promotional Mix</a:t>
            </a:r>
          </a:p>
          <a:p>
            <a:pPr lvl="1"/>
            <a:r>
              <a:rPr lang="en-US" altLang="en-US" dirty="0" smtClean="0"/>
              <a:t>Promotional Mix is the cost effective  combination of the different types of promotion </a:t>
            </a:r>
          </a:p>
          <a:p>
            <a:pPr lvl="2">
              <a:buFont typeface="Wingdings 2" pitchFamily="18" charset="2"/>
              <a:buChar char="¿"/>
            </a:pPr>
            <a:r>
              <a:rPr lang="en-US" altLang="en-US" dirty="0" smtClean="0"/>
              <a:t>Person Sales</a:t>
            </a:r>
          </a:p>
          <a:p>
            <a:pPr lvl="2">
              <a:buFont typeface="Wingdings 2" pitchFamily="18" charset="2"/>
              <a:buChar char="¿"/>
            </a:pPr>
            <a:r>
              <a:rPr lang="en-US" altLang="en-US" dirty="0" smtClean="0"/>
              <a:t>Advertising</a:t>
            </a:r>
          </a:p>
          <a:p>
            <a:pPr lvl="2">
              <a:buFont typeface="Wingdings 2" pitchFamily="18" charset="2"/>
              <a:buChar char="¿"/>
            </a:pPr>
            <a:r>
              <a:rPr lang="en-US" altLang="en-US" dirty="0" smtClean="0"/>
              <a:t>Direct Marketing</a:t>
            </a:r>
          </a:p>
          <a:p>
            <a:pPr lvl="2">
              <a:buFont typeface="Wingdings 2" pitchFamily="18" charset="2"/>
              <a:buChar char="¿"/>
            </a:pPr>
            <a:r>
              <a:rPr lang="en-US" altLang="en-US" dirty="0" smtClean="0"/>
              <a:t>Sales Promotion</a:t>
            </a:r>
          </a:p>
          <a:p>
            <a:pPr lvl="2">
              <a:buFont typeface="Wingdings 2" pitchFamily="18" charset="2"/>
              <a:buChar char="¿"/>
            </a:pPr>
            <a:r>
              <a:rPr lang="en-US" altLang="en-US" dirty="0" smtClean="0"/>
              <a:t>Public Relations</a:t>
            </a:r>
          </a:p>
          <a:p>
            <a:endParaRPr lang="en-US" altLang="en-US" sz="3100" dirty="0" smtClean="0"/>
          </a:p>
          <a:p>
            <a:endParaRPr lang="en-US" dirty="0"/>
          </a:p>
        </p:txBody>
      </p:sp>
      <p:pic>
        <p:nvPicPr>
          <p:cNvPr id="6146" name="Picture 2" descr="http://ts1.mm.bing.net/th?&amp;id=HN.607995974479775319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5C5C5"/>
              </a:clrFrom>
              <a:clrTo>
                <a:srgbClr val="C5C5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5715000" cy="348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1298"/>
            <a:ext cx="8915400" cy="5391397"/>
          </a:xfrm>
        </p:spPr>
        <p:txBody>
          <a:bodyPr>
            <a:normAutofit/>
          </a:bodyPr>
          <a:lstStyle/>
          <a:p>
            <a:pPr lvl="0"/>
            <a:r>
              <a:rPr lang="en-US" altLang="en-US" b="1" i="1" dirty="0" smtClean="0"/>
              <a:t>Personal Selling</a:t>
            </a:r>
          </a:p>
          <a:p>
            <a:pPr lvl="1"/>
            <a:r>
              <a:rPr lang="en-US" altLang="en-US" dirty="0" smtClean="0"/>
              <a:t>Requires direct contact with the customer</a:t>
            </a:r>
          </a:p>
          <a:p>
            <a:pPr lvl="1"/>
            <a:r>
              <a:rPr lang="en-US" altLang="en-US" dirty="0" smtClean="0"/>
              <a:t>One of the largest forms of promotion</a:t>
            </a:r>
          </a:p>
          <a:p>
            <a:pPr lvl="1"/>
            <a:r>
              <a:rPr lang="en-US" altLang="en-US" dirty="0" smtClean="0"/>
              <a:t>Most expensive form of promotion</a:t>
            </a:r>
          </a:p>
          <a:p>
            <a:pPr lvl="1"/>
            <a:r>
              <a:rPr lang="en-US" altLang="en-US" dirty="0" smtClean="0"/>
              <a:t>Completes the sale after the customer has been attracted by other types of promotion such as advertising, sales promotion &amp; public relations</a:t>
            </a:r>
          </a:p>
          <a:p>
            <a:pPr lvl="1"/>
            <a:r>
              <a:rPr lang="en-US" altLang="en-US" dirty="0" smtClean="0"/>
              <a:t>Two-way communication between buyer &amp; seller</a:t>
            </a:r>
            <a:endParaRPr lang="en-US" dirty="0"/>
          </a:p>
        </p:txBody>
      </p:sp>
      <p:pic>
        <p:nvPicPr>
          <p:cNvPr id="7170" name="Picture 2" descr="http://ts1.mm.bing.net/th?&amp;id=HN.60801796041382357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2" y="4451179"/>
            <a:ext cx="32766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1.mm.bing.net/th?&amp;id=HN.608052234254877728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1716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b="1" i="1" dirty="0" smtClean="0"/>
              <a:t>Advertising</a:t>
            </a:r>
          </a:p>
          <a:p>
            <a:pPr lvl="1"/>
            <a:r>
              <a:rPr lang="en-US" altLang="en-US" dirty="0" smtClean="0"/>
              <a:t>Any </a:t>
            </a:r>
            <a:r>
              <a:rPr lang="en-US" altLang="en-US" b="0" i="1" dirty="0" smtClean="0">
                <a:solidFill>
                  <a:srgbClr val="FA2E0C"/>
                </a:solidFill>
              </a:rPr>
              <a:t>paid</a:t>
            </a:r>
            <a:r>
              <a:rPr lang="en-US" altLang="en-US" dirty="0" smtClean="0"/>
              <a:t> form of </a:t>
            </a:r>
            <a:r>
              <a:rPr lang="en-US" altLang="en-US" b="0" i="1" dirty="0" smtClean="0">
                <a:solidFill>
                  <a:srgbClr val="FA2E0C"/>
                </a:solidFill>
              </a:rPr>
              <a:t>non-personal</a:t>
            </a:r>
            <a:r>
              <a:rPr lang="en-US" altLang="en-US" dirty="0" smtClean="0"/>
              <a:t> presentation and promotion of ideas, goods or services by an </a:t>
            </a:r>
            <a:r>
              <a:rPr lang="en-US" altLang="en-US" b="0" i="1" dirty="0" smtClean="0">
                <a:solidFill>
                  <a:srgbClr val="FA2E0C"/>
                </a:solidFill>
              </a:rPr>
              <a:t>identified sponsor</a:t>
            </a:r>
          </a:p>
          <a:p>
            <a:pPr lvl="1"/>
            <a:r>
              <a:rPr lang="en-US" altLang="en-US" dirty="0" smtClean="0"/>
              <a:t>Involves one-way communication</a:t>
            </a:r>
          </a:p>
          <a:p>
            <a:pPr lvl="1"/>
            <a:r>
              <a:rPr lang="en-US" altLang="en-US" dirty="0" smtClean="0"/>
              <a:t>Includes magazines, newspapers, television and Web sites, city buses, etc.</a:t>
            </a:r>
          </a:p>
          <a:p>
            <a:pPr lvl="1"/>
            <a:r>
              <a:rPr lang="en-US" altLang="en-US" dirty="0" smtClean="0"/>
              <a:t>Businesses spend approximately $200 billion annually on advertising</a:t>
            </a:r>
            <a:endParaRPr lang="en-US" dirty="0"/>
          </a:p>
        </p:txBody>
      </p:sp>
      <p:pic>
        <p:nvPicPr>
          <p:cNvPr id="9218" name="Picture 2" descr="http://ts1.mm.bing.net/th?&amp;id=HN.608042098127866837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70" y="4495799"/>
            <a:ext cx="4052330" cy="21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10209</TotalTime>
  <Words>1930</Words>
  <Application>Microsoft Office PowerPoint</Application>
  <PresentationFormat>On-screen Show (4:3)</PresentationFormat>
  <Paragraphs>298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Gothic</vt:lpstr>
      <vt:lpstr>Copperplate Gothic Bold</vt:lpstr>
      <vt:lpstr>Times New Roman</vt:lpstr>
      <vt:lpstr>Wingdings 2</vt:lpstr>
      <vt:lpstr>Wingdings 3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Wyss, Shawn</dc:creator>
  <cp:lastModifiedBy>Scott Hingle</cp:lastModifiedBy>
  <cp:revision>69</cp:revision>
  <cp:lastPrinted>2016-01-21T18:22:40Z</cp:lastPrinted>
  <dcterms:created xsi:type="dcterms:W3CDTF">2014-05-07T17:13:42Z</dcterms:created>
  <dcterms:modified xsi:type="dcterms:W3CDTF">2018-04-16T19:31:31Z</dcterms:modified>
</cp:coreProperties>
</file>