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84C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09" autoAdjust="0"/>
  </p:normalViewPr>
  <p:slideViewPr>
    <p:cSldViewPr>
      <p:cViewPr varScale="1">
        <p:scale>
          <a:sx n="77" d="100"/>
          <a:sy n="77" d="100"/>
        </p:scale>
        <p:origin x="1061" y="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0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3B173-F636-4374-951C-6DEA5D982D81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5B1E-6AE9-4964-A372-B4CEC9EC2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6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77604" y="1371600"/>
            <a:ext cx="8915400" cy="53913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6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-137817" y="-152400"/>
            <a:ext cx="1247931" cy="1905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604" y="1371600"/>
            <a:ext cx="8915400" cy="53913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entagon 8"/>
          <p:cNvSpPr/>
          <p:nvPr userDrawn="1"/>
        </p:nvSpPr>
        <p:spPr>
          <a:xfrm>
            <a:off x="729114" y="562521"/>
            <a:ext cx="1678506" cy="809079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15</a:t>
            </a:r>
            <a:endParaRPr lang="en-US" sz="4800" b="1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255410" y="-510268"/>
            <a:ext cx="2198566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</a:t>
            </a:r>
            <a:r>
              <a:rPr lang="en-US" sz="9000" b="1" cap="none" spc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endParaRPr lang="en-US" sz="9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8" name="Title 1"/>
          <p:cNvSpPr txBox="1">
            <a:spLocks/>
          </p:cNvSpPr>
          <p:nvPr userDrawn="1"/>
        </p:nvSpPr>
        <p:spPr>
          <a:xfrm>
            <a:off x="2400454" y="599271"/>
            <a:ext cx="6722603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5384CD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Closing the Sale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5384CD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b="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Identify customer</a:t>
            </a:r>
            <a:r>
              <a:rPr lang="en-US" baseline="0" dirty="0" smtClean="0"/>
              <a:t> buying signals</a:t>
            </a:r>
          </a:p>
          <a:p>
            <a:pPr lvl="1"/>
            <a:r>
              <a:rPr lang="en-US" baseline="0" dirty="0" smtClean="0"/>
              <a:t>List a few tips for closing a sale</a:t>
            </a:r>
          </a:p>
          <a:p>
            <a:pPr lvl="1"/>
            <a:r>
              <a:rPr lang="en-US" baseline="0" dirty="0" smtClean="0"/>
              <a:t>Decide on appropriate specialized methods for closing a sale</a:t>
            </a:r>
          </a:p>
          <a:p>
            <a:pPr lvl="1"/>
            <a:r>
              <a:rPr lang="en-US" baseline="0" dirty="0" smtClean="0"/>
              <a:t>Explain the benefits of suggestion selling</a:t>
            </a:r>
          </a:p>
          <a:p>
            <a:pPr lvl="1"/>
            <a:r>
              <a:rPr lang="en-US" baseline="0" dirty="0" smtClean="0"/>
              <a:t>List the rules for effective suggestion selling</a:t>
            </a:r>
          </a:p>
          <a:p>
            <a:pPr lvl="1"/>
            <a:r>
              <a:rPr lang="en-US" baseline="0" dirty="0" smtClean="0"/>
              <a:t>Demonstrate appropriate specialized suggestion selling methods</a:t>
            </a:r>
          </a:p>
          <a:p>
            <a:pPr lvl="1"/>
            <a:r>
              <a:rPr lang="en-US" baseline="0" dirty="0" smtClean="0"/>
              <a:t>Discuss strategies for maintaining and building a clientele</a:t>
            </a:r>
          </a:p>
          <a:p>
            <a:pPr lvl="1"/>
            <a:r>
              <a:rPr lang="en-US" baseline="0" dirty="0" smtClean="0"/>
              <a:t>Explain the importance of after-sale activities and customer service</a:t>
            </a:r>
          </a:p>
          <a:p>
            <a:pPr lvl="1"/>
            <a:r>
              <a:rPr lang="en-US" baseline="0" dirty="0" smtClean="0"/>
              <a:t>Discuss what salespeople can do to plan for future sales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Suggestion</a:t>
            </a:r>
            <a:r>
              <a:rPr lang="en-US" baseline="0" dirty="0" smtClean="0"/>
              <a:t> Selling Methods</a:t>
            </a:r>
          </a:p>
          <a:p>
            <a:pPr lvl="2"/>
            <a:r>
              <a:rPr lang="en-US" dirty="0" smtClean="0"/>
              <a:t>Offer Related</a:t>
            </a:r>
            <a:r>
              <a:rPr lang="en-US" baseline="0" dirty="0" smtClean="0"/>
              <a:t> Merchandise</a:t>
            </a:r>
          </a:p>
          <a:p>
            <a:pPr lvl="2"/>
            <a:r>
              <a:rPr lang="en-US" baseline="0" dirty="0" smtClean="0"/>
              <a:t>Recommend Larger Quantities</a:t>
            </a:r>
          </a:p>
          <a:p>
            <a:pPr lvl="2"/>
            <a:r>
              <a:rPr lang="en-US" baseline="0" dirty="0" smtClean="0"/>
              <a:t>Calling Attention to Special Sales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89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</a:t>
            </a:r>
            <a:r>
              <a:rPr lang="en-US" baseline="0" dirty="0" smtClean="0"/>
              <a:t> and Building a Clientele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 Sales Activities</a:t>
            </a:r>
          </a:p>
          <a:p>
            <a:pPr lvl="2"/>
            <a:r>
              <a:rPr lang="en-US" dirty="0" smtClean="0"/>
              <a:t>Order Processing</a:t>
            </a:r>
          </a:p>
          <a:p>
            <a:pPr lvl="2"/>
            <a:r>
              <a:rPr lang="en-US" dirty="0" smtClean="0"/>
              <a:t>Departure</a:t>
            </a:r>
          </a:p>
          <a:p>
            <a:pPr lvl="2"/>
            <a:r>
              <a:rPr lang="en-US" dirty="0" smtClean="0"/>
              <a:t>Order</a:t>
            </a:r>
            <a:r>
              <a:rPr lang="en-US" baseline="0" dirty="0" smtClean="0"/>
              <a:t> Fulfillment</a:t>
            </a:r>
          </a:p>
          <a:p>
            <a:pPr lvl="2"/>
            <a:r>
              <a:rPr lang="en-US" baseline="0" dirty="0" smtClean="0"/>
              <a:t>Follow 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1165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Customer</a:t>
            </a:r>
            <a:r>
              <a:rPr lang="en-US" baseline="0" dirty="0" smtClean="0"/>
              <a:t> Service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Offering Special Services</a:t>
            </a:r>
          </a:p>
          <a:p>
            <a:pPr lvl="3"/>
            <a:r>
              <a:rPr lang="en-US" dirty="0" smtClean="0"/>
              <a:t>E-mail / Social Media</a:t>
            </a:r>
          </a:p>
          <a:p>
            <a:pPr lvl="3"/>
            <a:r>
              <a:rPr lang="en-US" dirty="0" smtClean="0"/>
              <a:t>On-line Customer Support</a:t>
            </a:r>
          </a:p>
          <a:p>
            <a:pPr lvl="3"/>
            <a:r>
              <a:rPr lang="en-US" dirty="0" smtClean="0"/>
              <a:t>Special</a:t>
            </a:r>
            <a:r>
              <a:rPr lang="en-US" baseline="0" dirty="0" smtClean="0"/>
              <a:t> Retail Services</a:t>
            </a:r>
          </a:p>
          <a:p>
            <a:pPr lvl="3"/>
            <a:r>
              <a:rPr lang="en-US" baseline="0" dirty="0" smtClean="0"/>
              <a:t>Special Vendor Services</a:t>
            </a:r>
          </a:p>
          <a:p>
            <a:pPr lvl="3"/>
            <a:r>
              <a:rPr lang="en-US" baseline="0" dirty="0" smtClean="0"/>
              <a:t>Customer Training</a:t>
            </a:r>
          </a:p>
          <a:p>
            <a:pPr lvl="3"/>
            <a:endParaRPr lang="en-US" baseline="0" dirty="0" smtClean="0"/>
          </a:p>
          <a:p>
            <a:pPr lvl="2"/>
            <a:r>
              <a:rPr lang="en-US" dirty="0" smtClean="0"/>
              <a:t>Handling</a:t>
            </a:r>
            <a:r>
              <a:rPr lang="en-US" baseline="0" dirty="0" smtClean="0"/>
              <a:t> Customer Complaints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94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Planning Future</a:t>
            </a:r>
            <a:r>
              <a:rPr lang="en-US" baseline="0" dirty="0" smtClean="0"/>
              <a:t> Sales</a:t>
            </a:r>
          </a:p>
          <a:p>
            <a:pPr lvl="1"/>
            <a:endParaRPr lang="en-US" baseline="0" dirty="0" smtClean="0"/>
          </a:p>
          <a:p>
            <a:pPr lvl="2"/>
            <a:r>
              <a:rPr lang="en-US" dirty="0" smtClean="0"/>
              <a:t>Keeping</a:t>
            </a:r>
            <a:r>
              <a:rPr lang="en-US" baseline="0" dirty="0" smtClean="0"/>
              <a:t> a Client File</a:t>
            </a:r>
          </a:p>
          <a:p>
            <a:pPr lvl="2"/>
            <a:r>
              <a:rPr lang="en-US" baseline="0" dirty="0" smtClean="0"/>
              <a:t>Evaluate your sales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0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15.1 – How to Close a Sale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886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“</a:t>
            </a:r>
            <a:r>
              <a:rPr lang="en-US" sz="3600" b="1" dirty="0" smtClean="0">
                <a:solidFill>
                  <a:srgbClr val="FF0000"/>
                </a:solidFill>
              </a:rPr>
              <a:t>Closing the sale </a:t>
            </a:r>
            <a:r>
              <a:rPr lang="en-US" sz="3600" b="1" dirty="0" smtClean="0"/>
              <a:t>is based on</a:t>
            </a:r>
            <a:r>
              <a:rPr lang="en-US" sz="3600" b="1" dirty="0" smtClean="0">
                <a:solidFill>
                  <a:srgbClr val="FF0000"/>
                </a:solidFill>
              </a:rPr>
              <a:t> customer readiness </a:t>
            </a:r>
            <a:r>
              <a:rPr lang="en-US" sz="3600" b="1" dirty="0" smtClean="0"/>
              <a:t>to buy.”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248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r>
              <a:rPr lang="en-US" baseline="0" dirty="0" smtClean="0"/>
              <a:t> Concepts and Techniques</a:t>
            </a:r>
          </a:p>
          <a:p>
            <a:pPr lvl="1"/>
            <a:r>
              <a:rPr lang="en-US" baseline="0" dirty="0" smtClean="0"/>
              <a:t>Closing the Sale – </a:t>
            </a:r>
            <a:r>
              <a:rPr lang="en-US" b="0" baseline="0" dirty="0" smtClean="0"/>
              <a:t>obtaining positive agreement from the customer to buy</a:t>
            </a:r>
            <a:endParaRPr lang="en-US" b="0" baseline="0" dirty="0" smtClean="0"/>
          </a:p>
          <a:p>
            <a:endParaRPr lang="en-US" baseline="0" dirty="0" smtClean="0"/>
          </a:p>
          <a:p>
            <a:pPr lvl="1"/>
            <a:r>
              <a:rPr lang="en-US" dirty="0" smtClean="0"/>
              <a:t>Timing the </a:t>
            </a:r>
            <a:r>
              <a:rPr lang="en-US" dirty="0" smtClean="0"/>
              <a:t>Close – </a:t>
            </a:r>
            <a:r>
              <a:rPr lang="en-US" b="0" dirty="0" smtClean="0"/>
              <a:t>must be flexible because it depends on the customer, could be minutes or hours</a:t>
            </a:r>
            <a:endParaRPr lang="en-US" b="0" dirty="0" smtClean="0"/>
          </a:p>
          <a:p>
            <a:pPr lvl="2"/>
            <a:r>
              <a:rPr lang="en-US" dirty="0" smtClean="0"/>
              <a:t>Buying </a:t>
            </a:r>
            <a:r>
              <a:rPr lang="en-US" dirty="0" smtClean="0"/>
              <a:t>signals – </a:t>
            </a:r>
            <a:r>
              <a:rPr lang="en-US" b="0" dirty="0" smtClean="0"/>
              <a:t>things customers say or do to indicate readiness to buy</a:t>
            </a:r>
            <a:endParaRPr lang="en-US" b="0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Trial </a:t>
            </a:r>
            <a:r>
              <a:rPr lang="en-US" dirty="0" smtClean="0"/>
              <a:t>Close – </a:t>
            </a:r>
            <a:r>
              <a:rPr lang="en-US" b="0" dirty="0" smtClean="0"/>
              <a:t>initial effort to close a sale</a:t>
            </a:r>
          </a:p>
          <a:p>
            <a:pPr lvl="3"/>
            <a:r>
              <a:rPr lang="en-US" b="0" dirty="0" smtClean="0"/>
              <a:t>Beneficial for two reasons:</a:t>
            </a:r>
          </a:p>
          <a:p>
            <a:pPr lvl="4"/>
            <a:r>
              <a:rPr lang="en-US" b="0" dirty="0" smtClean="0"/>
              <a:t>If it does not work, you learn from the experience because the customer tells you why they are not ready</a:t>
            </a:r>
          </a:p>
          <a:p>
            <a:pPr lvl="4"/>
            <a:r>
              <a:rPr lang="en-US" b="0" dirty="0" smtClean="0"/>
              <a:t>You can reach your goal of closing the sale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429181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Tips for Closing the Sale</a:t>
            </a:r>
          </a:p>
          <a:p>
            <a:pPr lvl="2"/>
            <a:r>
              <a:rPr lang="en-US" dirty="0" smtClean="0"/>
              <a:t>Recognize </a:t>
            </a:r>
            <a:r>
              <a:rPr lang="en-US" dirty="0" smtClean="0"/>
              <a:t>Closing </a:t>
            </a:r>
            <a:r>
              <a:rPr lang="en-US" dirty="0" smtClean="0"/>
              <a:t>Opportunities</a:t>
            </a:r>
          </a:p>
          <a:p>
            <a:pPr lvl="3"/>
            <a:r>
              <a:rPr lang="en-US" b="0" dirty="0" smtClean="0"/>
              <a:t>Take advantage of customer interest at these times and attempt to close</a:t>
            </a:r>
            <a:endParaRPr lang="en-US" b="0" dirty="0" smtClean="0"/>
          </a:p>
          <a:p>
            <a:pPr lvl="2"/>
            <a:r>
              <a:rPr lang="en-US" dirty="0" smtClean="0"/>
              <a:t>Help</a:t>
            </a:r>
            <a:r>
              <a:rPr lang="en-US" baseline="0" dirty="0" smtClean="0"/>
              <a:t> Customers make a </a:t>
            </a:r>
            <a:r>
              <a:rPr lang="en-US" baseline="0" dirty="0" smtClean="0"/>
              <a:t>Decision</a:t>
            </a:r>
          </a:p>
          <a:p>
            <a:pPr lvl="3"/>
            <a:r>
              <a:rPr lang="en-US" b="0" dirty="0" smtClean="0"/>
              <a:t>Remove products that are no longer interested by the customer and stop showing more products</a:t>
            </a:r>
            <a:endParaRPr lang="en-US" b="0" baseline="0" dirty="0" smtClean="0"/>
          </a:p>
          <a:p>
            <a:pPr lvl="2"/>
            <a:r>
              <a:rPr lang="en-US" baseline="0" dirty="0" smtClean="0"/>
              <a:t>Create ownership </a:t>
            </a:r>
            <a:r>
              <a:rPr lang="en-US" baseline="0" dirty="0" smtClean="0"/>
              <a:t>mentality</a:t>
            </a:r>
          </a:p>
          <a:p>
            <a:pPr lvl="3"/>
            <a:r>
              <a:rPr lang="en-US" b="0" dirty="0" smtClean="0"/>
              <a:t>Use words like you and your – this will help the customer visualize themselves owning the product</a:t>
            </a:r>
            <a:endParaRPr lang="en-US" b="0" baseline="0" dirty="0" smtClean="0"/>
          </a:p>
          <a:p>
            <a:pPr lvl="2"/>
            <a:r>
              <a:rPr lang="en-US" baseline="0" dirty="0" smtClean="0"/>
              <a:t>Avoid threatening </a:t>
            </a:r>
            <a:r>
              <a:rPr lang="en-US" baseline="0" dirty="0" smtClean="0"/>
              <a:t>words</a:t>
            </a:r>
          </a:p>
          <a:p>
            <a:pPr lvl="3"/>
            <a:r>
              <a:rPr lang="en-US" b="0" dirty="0" smtClean="0"/>
              <a:t>Avoid words like now and today because customer will think they have to act immediately</a:t>
            </a:r>
            <a:endParaRPr lang="en-US" b="0" baseline="0" dirty="0" smtClean="0"/>
          </a:p>
          <a:p>
            <a:pPr lvl="2"/>
            <a:r>
              <a:rPr lang="en-US" baseline="0" dirty="0" smtClean="0"/>
              <a:t>Get Minor </a:t>
            </a:r>
            <a:r>
              <a:rPr lang="en-US" baseline="0" dirty="0" smtClean="0"/>
              <a:t>Agreements</a:t>
            </a:r>
          </a:p>
          <a:p>
            <a:pPr lvl="3"/>
            <a:r>
              <a:rPr lang="en-US" b="0" dirty="0" smtClean="0"/>
              <a:t>Create a positive mind set by making small agreements</a:t>
            </a:r>
            <a:endParaRPr lang="en-US" b="0" baseline="0" dirty="0" smtClean="0"/>
          </a:p>
          <a:p>
            <a:pPr lvl="2"/>
            <a:r>
              <a:rPr lang="en-US" baseline="0" dirty="0" smtClean="0"/>
              <a:t>Pace your </a:t>
            </a:r>
            <a:r>
              <a:rPr lang="en-US" baseline="0" dirty="0" smtClean="0"/>
              <a:t>Closing</a:t>
            </a:r>
          </a:p>
          <a:p>
            <a:pPr lvl="3"/>
            <a:r>
              <a:rPr lang="en-US" b="0" dirty="0" smtClean="0"/>
              <a:t>Do not rush your customer but also do not keep talking if the customer is ready to make the decision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421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Specialized</a:t>
            </a:r>
            <a:r>
              <a:rPr lang="en-US" baseline="0" dirty="0" smtClean="0"/>
              <a:t> Methods for Closing the Sales</a:t>
            </a:r>
          </a:p>
          <a:p>
            <a:pPr lvl="2"/>
            <a:endParaRPr lang="en-US" baseline="0" dirty="0" smtClean="0"/>
          </a:p>
          <a:p>
            <a:pPr lvl="3"/>
            <a:r>
              <a:rPr lang="en-US" dirty="0" smtClean="0"/>
              <a:t>Which </a:t>
            </a:r>
            <a:r>
              <a:rPr lang="en-US" dirty="0" smtClean="0"/>
              <a:t>Close</a:t>
            </a:r>
          </a:p>
          <a:p>
            <a:pPr lvl="4"/>
            <a:r>
              <a:rPr lang="en-US" b="0" dirty="0" smtClean="0"/>
              <a:t>Encourages a customer to make a decision between two items</a:t>
            </a:r>
            <a:endParaRPr lang="en-US" b="0" dirty="0" smtClean="0"/>
          </a:p>
          <a:p>
            <a:pPr lvl="3"/>
            <a:r>
              <a:rPr lang="en-US" dirty="0" smtClean="0"/>
              <a:t>Standing Room Only </a:t>
            </a:r>
            <a:r>
              <a:rPr lang="en-US" dirty="0" smtClean="0"/>
              <a:t>Close</a:t>
            </a:r>
          </a:p>
          <a:p>
            <a:pPr lvl="4"/>
            <a:r>
              <a:rPr lang="en-US" b="0" dirty="0" smtClean="0"/>
              <a:t>A product is in short supply or the price is going to go up</a:t>
            </a:r>
          </a:p>
          <a:p>
            <a:pPr lvl="5"/>
            <a:r>
              <a:rPr lang="en-US" dirty="0" smtClean="0"/>
              <a:t>Commonly found in Real Estate</a:t>
            </a:r>
            <a:endParaRPr lang="en-US" dirty="0" smtClean="0"/>
          </a:p>
          <a:p>
            <a:pPr lvl="3"/>
            <a:r>
              <a:rPr lang="en-US" dirty="0" smtClean="0"/>
              <a:t>Direct </a:t>
            </a:r>
            <a:r>
              <a:rPr lang="en-US" dirty="0" smtClean="0"/>
              <a:t>Close</a:t>
            </a:r>
          </a:p>
          <a:p>
            <a:pPr lvl="4"/>
            <a:r>
              <a:rPr lang="en-US" b="0" dirty="0" smtClean="0"/>
              <a:t>Salesperson asks for the sale; when buying signals are very strong</a:t>
            </a:r>
            <a:endParaRPr lang="en-US" b="0" dirty="0" smtClean="0"/>
          </a:p>
          <a:p>
            <a:pPr lvl="3"/>
            <a:r>
              <a:rPr lang="en-US" dirty="0" smtClean="0"/>
              <a:t>Service</a:t>
            </a:r>
            <a:r>
              <a:rPr lang="en-US" baseline="0" dirty="0" smtClean="0"/>
              <a:t> </a:t>
            </a:r>
            <a:r>
              <a:rPr lang="en-US" baseline="0" dirty="0" smtClean="0"/>
              <a:t>Close</a:t>
            </a:r>
          </a:p>
          <a:p>
            <a:pPr lvl="4"/>
            <a:r>
              <a:rPr lang="en-US" b="0" dirty="0" smtClean="0"/>
              <a:t>A service to overcome an obstacles such as gift wrapping or warranties</a:t>
            </a:r>
            <a:endParaRPr lang="en-US" b="0" baseline="0" dirty="0" smtClean="0"/>
          </a:p>
          <a:p>
            <a:pPr lvl="3"/>
            <a:r>
              <a:rPr lang="en-US" dirty="0" smtClean="0"/>
              <a:t>Business to </a:t>
            </a:r>
            <a:r>
              <a:rPr lang="en-US" dirty="0" smtClean="0"/>
              <a:t>business</a:t>
            </a:r>
          </a:p>
          <a:p>
            <a:pPr lvl="4"/>
            <a:r>
              <a:rPr lang="en-US" b="0" dirty="0" smtClean="0"/>
              <a:t>Purchase Order System though a company</a:t>
            </a:r>
          </a:p>
          <a:p>
            <a:pPr lvl="3"/>
            <a:r>
              <a:rPr lang="en-US" dirty="0" smtClean="0"/>
              <a:t>Retail</a:t>
            </a:r>
          </a:p>
          <a:p>
            <a:pPr lvl="4"/>
            <a:r>
              <a:rPr lang="en-US" b="0" dirty="0" smtClean="0"/>
              <a:t>Service from employee might be the difference make in buying the product because there are a lot of similar products</a:t>
            </a:r>
          </a:p>
          <a:p>
            <a:pPr lvl="4"/>
            <a:endParaRPr lang="en-US" b="0" dirty="0"/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to Close the Sale</a:t>
            </a:r>
          </a:p>
          <a:p>
            <a:pPr lvl="2"/>
            <a:r>
              <a:rPr lang="en-US" b="0" dirty="0" smtClean="0"/>
              <a:t>Not all sales presentation will end in a sale</a:t>
            </a:r>
          </a:p>
          <a:p>
            <a:pPr lvl="1"/>
            <a:r>
              <a:rPr lang="en-US" dirty="0" smtClean="0"/>
              <a:t>Maintain</a:t>
            </a:r>
            <a:r>
              <a:rPr lang="en-US" baseline="0" dirty="0" smtClean="0"/>
              <a:t> </a:t>
            </a:r>
            <a:r>
              <a:rPr lang="en-US" baseline="0" dirty="0" smtClean="0"/>
              <a:t>a Positive </a:t>
            </a:r>
            <a:r>
              <a:rPr lang="en-US" baseline="0" dirty="0" smtClean="0"/>
              <a:t>Attitude</a:t>
            </a:r>
          </a:p>
          <a:p>
            <a:pPr lvl="2"/>
            <a:r>
              <a:rPr lang="en-US" b="0" dirty="0" smtClean="0"/>
              <a:t>Treat the customers who buy something the same as someone who does not buy something, treat everyone with courtesy and respect</a:t>
            </a:r>
          </a:p>
          <a:p>
            <a:pPr lvl="2"/>
            <a:r>
              <a:rPr lang="en-US" b="0" baseline="0" dirty="0" smtClean="0"/>
              <a:t>In Retail</a:t>
            </a:r>
            <a:r>
              <a:rPr lang="en-US" b="0" dirty="0" smtClean="0"/>
              <a:t> Store – invite them to come back another time</a:t>
            </a:r>
          </a:p>
          <a:p>
            <a:pPr lvl="2"/>
            <a:r>
              <a:rPr lang="en-US" b="0" baseline="0" dirty="0" smtClean="0"/>
              <a:t>In Organization</a:t>
            </a:r>
            <a:r>
              <a:rPr lang="en-US" b="0" dirty="0" smtClean="0"/>
              <a:t> – Could take many calls/meetings and time for everyone in the business to approve</a:t>
            </a:r>
            <a:endParaRPr lang="en-US" b="0" baseline="0" dirty="0" smtClean="0"/>
          </a:p>
          <a:p>
            <a:pPr lvl="1"/>
            <a:r>
              <a:rPr lang="en-US" baseline="0" dirty="0" smtClean="0"/>
              <a:t>Access </a:t>
            </a:r>
            <a:r>
              <a:rPr lang="en-US" baseline="0" dirty="0" smtClean="0"/>
              <a:t>Feedback</a:t>
            </a:r>
          </a:p>
          <a:p>
            <a:pPr lvl="2"/>
            <a:r>
              <a:rPr lang="en-US" b="0" dirty="0" smtClean="0"/>
              <a:t>Learn why the customer did not purchase the product</a:t>
            </a:r>
            <a:endParaRPr lang="en-US" b="0" baseline="0" dirty="0" smtClean="0"/>
          </a:p>
          <a:p>
            <a:pPr lvl="1"/>
            <a:r>
              <a:rPr lang="en-US" baseline="0" dirty="0" smtClean="0"/>
              <a:t>Keep communication </a:t>
            </a:r>
            <a:r>
              <a:rPr lang="en-US" baseline="0" dirty="0" smtClean="0"/>
              <a:t>open</a:t>
            </a:r>
          </a:p>
          <a:p>
            <a:pPr lvl="2"/>
            <a:r>
              <a:rPr lang="en-US" b="0" dirty="0" smtClean="0"/>
              <a:t>Tell manufacture why people do not want there product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860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15.2 – Customer Satisfaction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886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“The actual sale is </a:t>
            </a:r>
            <a:r>
              <a:rPr lang="en-US" sz="3600" b="1" dirty="0" smtClean="0">
                <a:solidFill>
                  <a:srgbClr val="FF0000"/>
                </a:solidFill>
              </a:rPr>
              <a:t>the beginning of a relationship </a:t>
            </a:r>
            <a:r>
              <a:rPr lang="en-US" sz="3600" b="1" dirty="0" smtClean="0"/>
              <a:t>with a customer.”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693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Suggestion Selling</a:t>
            </a:r>
          </a:p>
          <a:p>
            <a:pPr lvl="1"/>
            <a:r>
              <a:rPr lang="en-US" dirty="0" smtClean="0"/>
              <a:t>Suggestion selling is the selling additional goods or services to the customer</a:t>
            </a:r>
            <a:endParaRPr lang="en-US" dirty="0" smtClean="0"/>
          </a:p>
          <a:p>
            <a:pPr lvl="1"/>
            <a:r>
              <a:rPr lang="en-US" dirty="0" smtClean="0"/>
              <a:t>Benefits of Suggestion </a:t>
            </a:r>
            <a:r>
              <a:rPr lang="en-US" dirty="0" smtClean="0"/>
              <a:t>selling for all parties involved</a:t>
            </a:r>
          </a:p>
          <a:p>
            <a:pPr lvl="2"/>
            <a:r>
              <a:rPr lang="en-US" dirty="0" smtClean="0"/>
              <a:t>Customers will want to do business with you again</a:t>
            </a:r>
          </a:p>
          <a:p>
            <a:pPr lvl="2"/>
            <a:r>
              <a:rPr lang="en-US" dirty="0" smtClean="0"/>
              <a:t>Salespeople are often evaluated according to their sale figures, you will be viewed </a:t>
            </a:r>
            <a:r>
              <a:rPr lang="en-US" smtClean="0"/>
              <a:t>as can effective salesperson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9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Rules</a:t>
            </a:r>
            <a:r>
              <a:rPr lang="en-US" baseline="0" dirty="0" smtClean="0"/>
              <a:t> of Suggestion Selling</a:t>
            </a:r>
          </a:p>
          <a:p>
            <a:pPr lvl="2"/>
            <a:r>
              <a:rPr lang="en-US" baseline="0" dirty="0" smtClean="0"/>
              <a:t>After commitment buy before payment/order</a:t>
            </a:r>
          </a:p>
          <a:p>
            <a:pPr lvl="2"/>
            <a:r>
              <a:rPr lang="en-US" baseline="0" dirty="0" smtClean="0"/>
              <a:t>From the Customers point of view</a:t>
            </a:r>
          </a:p>
          <a:p>
            <a:pPr lvl="2"/>
            <a:r>
              <a:rPr lang="en-US" baseline="0" dirty="0" smtClean="0"/>
              <a:t>Make the suggestion definite</a:t>
            </a:r>
          </a:p>
          <a:p>
            <a:pPr lvl="2"/>
            <a:r>
              <a:rPr lang="en-US" baseline="0" dirty="0" smtClean="0"/>
              <a:t>Show the item you are suggesting</a:t>
            </a:r>
          </a:p>
          <a:p>
            <a:pPr lvl="2"/>
            <a:r>
              <a:rPr lang="en-US" baseline="0" dirty="0" smtClean="0"/>
              <a:t>Make the suggestion positive</a:t>
            </a:r>
          </a:p>
        </p:txBody>
      </p:sp>
    </p:spTree>
    <p:extLst>
      <p:ext uri="{BB962C8B-B14F-4D97-AF65-F5344CB8AC3E}">
        <p14:creationId xmlns:p14="http://schemas.microsoft.com/office/powerpoint/2010/main" val="28797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5176</TotalTime>
  <Words>643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Wyss, Shawn</dc:creator>
  <cp:lastModifiedBy>Scott Hingle</cp:lastModifiedBy>
  <cp:revision>28</cp:revision>
  <dcterms:created xsi:type="dcterms:W3CDTF">2014-05-07T17:13:42Z</dcterms:created>
  <dcterms:modified xsi:type="dcterms:W3CDTF">2018-03-21T13:00:35Z</dcterms:modified>
</cp:coreProperties>
</file>