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60" r:id="rId4"/>
    <p:sldId id="261" r:id="rId5"/>
    <p:sldId id="258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384CD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409" autoAdjust="0"/>
  </p:normalViewPr>
  <p:slideViewPr>
    <p:cSldViewPr>
      <p:cViewPr varScale="1">
        <p:scale>
          <a:sx n="77" d="100"/>
          <a:sy n="77" d="100"/>
        </p:scale>
        <p:origin x="1061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609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E3B173-F636-4374-951C-6DEA5D982D81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E65B1E-6AE9-4964-A372-B4CEC9EC2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061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77604" y="1371600"/>
            <a:ext cx="8915400" cy="539139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168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Rectangle 7"/>
          <p:cNvSpPr/>
          <p:nvPr userDrawn="1"/>
        </p:nvSpPr>
        <p:spPr>
          <a:xfrm>
            <a:off x="-137817" y="-152400"/>
            <a:ext cx="1247931" cy="1905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604" y="1371600"/>
            <a:ext cx="8915400" cy="539139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Pentagon 8"/>
          <p:cNvSpPr/>
          <p:nvPr userDrawn="1"/>
        </p:nvSpPr>
        <p:spPr>
          <a:xfrm>
            <a:off x="729114" y="562521"/>
            <a:ext cx="1678506" cy="809079"/>
          </a:xfrm>
          <a:prstGeom prst="homePlat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/>
              <a:t>14</a:t>
            </a:r>
            <a:endParaRPr lang="en-US" sz="4800" b="1" dirty="0"/>
          </a:p>
        </p:txBody>
      </p:sp>
      <p:sp>
        <p:nvSpPr>
          <p:cNvPr id="7" name="Rectangle 6"/>
          <p:cNvSpPr/>
          <p:nvPr userDrawn="1"/>
        </p:nvSpPr>
        <p:spPr>
          <a:xfrm>
            <a:off x="-255410" y="-510268"/>
            <a:ext cx="2198566" cy="1477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m</a:t>
            </a:r>
            <a:r>
              <a:rPr lang="en-US" sz="9000" b="1" cap="none" spc="0" baseline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e</a:t>
            </a:r>
            <a:endParaRPr lang="en-US" sz="9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48" name="Title 1"/>
          <p:cNvSpPr txBox="1">
            <a:spLocks/>
          </p:cNvSpPr>
          <p:nvPr userDrawn="1"/>
        </p:nvSpPr>
        <p:spPr>
          <a:xfrm>
            <a:off x="2400454" y="599271"/>
            <a:ext cx="6722603" cy="685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rgbClr val="5384CD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Presenting</a:t>
            </a:r>
            <a:r>
              <a:rPr lang="en-US" baseline="0" dirty="0" smtClean="0"/>
              <a:t> the Product</a:t>
            </a:r>
            <a:endParaRPr lang="en-US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5384CD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b="1" kern="1200">
          <a:solidFill>
            <a:schemeClr val="accent6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b="1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b="1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b="1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Objectives</a:t>
            </a:r>
          </a:p>
          <a:p>
            <a:pPr lvl="1"/>
            <a:r>
              <a:rPr lang="en-US" dirty="0" smtClean="0"/>
              <a:t>Describe the goal of the product presentation</a:t>
            </a:r>
          </a:p>
          <a:p>
            <a:pPr lvl="1"/>
            <a:r>
              <a:rPr lang="en-US" dirty="0" smtClean="0"/>
              <a:t>Explain</a:t>
            </a:r>
            <a:r>
              <a:rPr lang="en-US" baseline="0" dirty="0" smtClean="0"/>
              <a:t> how product are selected for the presentation</a:t>
            </a:r>
          </a:p>
          <a:p>
            <a:pPr lvl="1"/>
            <a:r>
              <a:rPr lang="en-US" baseline="0" dirty="0" smtClean="0"/>
              <a:t>Explain what to say during the product presentation</a:t>
            </a:r>
          </a:p>
          <a:p>
            <a:pPr lvl="1"/>
            <a:r>
              <a:rPr lang="en-US" baseline="0" dirty="0" smtClean="0"/>
              <a:t>List techniques that help create effective product presentations</a:t>
            </a:r>
          </a:p>
          <a:p>
            <a:pPr lvl="1"/>
            <a:r>
              <a:rPr lang="en-US" baseline="0" dirty="0" smtClean="0"/>
              <a:t>Distinguish objections from excuses</a:t>
            </a:r>
          </a:p>
          <a:p>
            <a:pPr lvl="1"/>
            <a:r>
              <a:rPr lang="en-US" baseline="0" dirty="0" smtClean="0"/>
              <a:t>Explain why you should welcome objections in the sales process</a:t>
            </a:r>
          </a:p>
          <a:p>
            <a:pPr lvl="1"/>
            <a:r>
              <a:rPr lang="en-US" baseline="0" dirty="0" smtClean="0"/>
              <a:t>Explain the five buying decision on which common objections are based</a:t>
            </a:r>
          </a:p>
          <a:p>
            <a:pPr lvl="1"/>
            <a:r>
              <a:rPr lang="en-US" baseline="0" dirty="0" smtClean="0"/>
              <a:t>Demonstrate the general four-stop method for handling customer objections</a:t>
            </a:r>
          </a:p>
          <a:p>
            <a:pPr lvl="1"/>
            <a:r>
              <a:rPr lang="en-US" baseline="0" dirty="0" smtClean="0"/>
              <a:t>List seven methods of answering objections and identify when </a:t>
            </a:r>
            <a:r>
              <a:rPr lang="en-US" baseline="0" smtClean="0"/>
              <a:t>each should be used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93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SECTION 14.1 – Product</a:t>
            </a:r>
            <a:r>
              <a:rPr lang="en-US" baseline="0" dirty="0" smtClean="0"/>
              <a:t> Presentation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3886200"/>
            <a:ext cx="792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“</a:t>
            </a:r>
            <a:r>
              <a:rPr lang="en-US" sz="3600" b="1" dirty="0" smtClean="0">
                <a:solidFill>
                  <a:srgbClr val="FF0000"/>
                </a:solidFill>
              </a:rPr>
              <a:t>Selling is, </a:t>
            </a:r>
            <a:r>
              <a:rPr lang="en-US" sz="3600" b="1" dirty="0" smtClean="0"/>
              <a:t>in many ways, like</a:t>
            </a:r>
            <a:r>
              <a:rPr lang="en-US" sz="3600" b="1" dirty="0" smtClean="0">
                <a:solidFill>
                  <a:srgbClr val="FF0000"/>
                </a:solidFill>
              </a:rPr>
              <a:t> putting together</a:t>
            </a:r>
            <a:r>
              <a:rPr lang="en-US" sz="3600" b="1" dirty="0" smtClean="0"/>
              <a:t> a jigsaw puzzle.”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22483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Organizing the Product Presentation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Show </a:t>
            </a:r>
            <a:r>
              <a:rPr lang="en-US" dirty="0" smtClean="0"/>
              <a:t>and </a:t>
            </a:r>
            <a:r>
              <a:rPr lang="en-US" dirty="0" smtClean="0"/>
              <a:t>Tell</a:t>
            </a:r>
          </a:p>
          <a:p>
            <a:pPr lvl="4"/>
            <a:r>
              <a:rPr lang="en-US" dirty="0" smtClean="0"/>
              <a:t>Show off your knowledge of the products/services</a:t>
            </a:r>
            <a:endParaRPr lang="en-US" dirty="0" smtClean="0"/>
          </a:p>
          <a:p>
            <a:pPr lvl="2"/>
            <a:r>
              <a:rPr lang="en-US" dirty="0" smtClean="0"/>
              <a:t>Which product</a:t>
            </a:r>
            <a:r>
              <a:rPr lang="en-US" baseline="0" dirty="0" smtClean="0"/>
              <a:t> do you show</a:t>
            </a:r>
            <a:r>
              <a:rPr lang="en-US" baseline="0" dirty="0" smtClean="0"/>
              <a:t>?</a:t>
            </a:r>
          </a:p>
          <a:p>
            <a:pPr lvl="4"/>
            <a:r>
              <a:rPr lang="en-US" dirty="0" smtClean="0"/>
              <a:t>Based on what the customer desires</a:t>
            </a:r>
            <a:endParaRPr lang="en-US" baseline="0" dirty="0" smtClean="0"/>
          </a:p>
          <a:p>
            <a:pPr lvl="2"/>
            <a:r>
              <a:rPr lang="en-US" baseline="0" dirty="0" smtClean="0"/>
              <a:t>What price range should you offer</a:t>
            </a:r>
            <a:r>
              <a:rPr lang="en-US" baseline="0" dirty="0" smtClean="0"/>
              <a:t>?</a:t>
            </a:r>
          </a:p>
          <a:p>
            <a:pPr lvl="4"/>
            <a:r>
              <a:rPr lang="en-US" baseline="0" dirty="0" smtClean="0"/>
              <a:t>Start moderately and</a:t>
            </a:r>
            <a:r>
              <a:rPr lang="en-US" dirty="0" smtClean="0"/>
              <a:t> move based on feedback</a:t>
            </a:r>
          </a:p>
          <a:p>
            <a:pPr lvl="4"/>
            <a:r>
              <a:rPr lang="en-US" baseline="0" dirty="0" smtClean="0"/>
              <a:t>Give range and see what customer</a:t>
            </a:r>
            <a:r>
              <a:rPr lang="en-US" dirty="0" smtClean="0"/>
              <a:t> is interested in</a:t>
            </a:r>
            <a:endParaRPr lang="en-US" baseline="0" dirty="0" smtClean="0"/>
          </a:p>
          <a:p>
            <a:pPr lvl="2"/>
            <a:r>
              <a:rPr lang="en-US" baseline="0" dirty="0" smtClean="0"/>
              <a:t>How many products should you show</a:t>
            </a:r>
            <a:r>
              <a:rPr lang="en-US" baseline="0" dirty="0" smtClean="0"/>
              <a:t>?</a:t>
            </a:r>
          </a:p>
          <a:p>
            <a:pPr lvl="4"/>
            <a:r>
              <a:rPr lang="en-US" baseline="0" dirty="0" smtClean="0"/>
              <a:t>No more</a:t>
            </a:r>
            <a:r>
              <a:rPr lang="en-US" dirty="0" smtClean="0"/>
              <a:t> than 3 products</a:t>
            </a:r>
            <a:endParaRPr lang="en-US" baseline="0" dirty="0" smtClean="0"/>
          </a:p>
          <a:p>
            <a:pPr lvl="2"/>
            <a:r>
              <a:rPr lang="en-US" baseline="0" dirty="0" smtClean="0"/>
              <a:t>What do you say</a:t>
            </a:r>
            <a:r>
              <a:rPr lang="en-US" baseline="0" dirty="0" smtClean="0"/>
              <a:t>?</a:t>
            </a:r>
          </a:p>
          <a:p>
            <a:pPr lvl="3"/>
            <a:r>
              <a:rPr lang="en-US" dirty="0" smtClean="0"/>
              <a:t>Avoid Slang Terms</a:t>
            </a:r>
          </a:p>
          <a:p>
            <a:pPr lvl="3"/>
            <a:r>
              <a:rPr lang="en-US" dirty="0" smtClean="0"/>
              <a:t>Layman’s Terms – words that an average customer can understand</a:t>
            </a:r>
          </a:p>
          <a:p>
            <a:pPr marL="896112" lvl="3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6910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Plan</a:t>
            </a:r>
            <a:r>
              <a:rPr lang="en-US" baseline="0" dirty="0" smtClean="0"/>
              <a:t> the Presentation</a:t>
            </a:r>
          </a:p>
          <a:p>
            <a:pPr lvl="1"/>
            <a:r>
              <a:rPr lang="en-US" dirty="0" smtClean="0"/>
              <a:t>Presenting and Demonstrating</a:t>
            </a:r>
            <a:r>
              <a:rPr lang="en-US" baseline="0" dirty="0" smtClean="0"/>
              <a:t> the Product</a:t>
            </a:r>
          </a:p>
          <a:p>
            <a:pPr lvl="2"/>
            <a:r>
              <a:rPr lang="en-US" baseline="0" dirty="0" smtClean="0"/>
              <a:t>Handle product with respect</a:t>
            </a:r>
          </a:p>
          <a:p>
            <a:pPr lvl="2"/>
            <a:r>
              <a:rPr lang="en-US" dirty="0" smtClean="0"/>
              <a:t>Show off by using fancy display case or stand</a:t>
            </a:r>
          </a:p>
          <a:p>
            <a:pPr lvl="2"/>
            <a:r>
              <a:rPr lang="en-US" baseline="0" dirty="0" smtClean="0"/>
              <a:t>Use</a:t>
            </a:r>
            <a:r>
              <a:rPr lang="en-US" dirty="0" smtClean="0"/>
              <a:t> the unique features with customers</a:t>
            </a:r>
            <a:endParaRPr lang="en-US" baseline="0" dirty="0" smtClean="0"/>
          </a:p>
          <a:p>
            <a:pPr lvl="1"/>
            <a:r>
              <a:rPr lang="en-US" baseline="0" dirty="0" smtClean="0"/>
              <a:t>Using Displays and Sales Aids</a:t>
            </a:r>
          </a:p>
          <a:p>
            <a:pPr lvl="2"/>
            <a:r>
              <a:rPr lang="en-US" baseline="0" dirty="0" smtClean="0"/>
              <a:t>Display the products as a person would in their house</a:t>
            </a:r>
          </a:p>
          <a:p>
            <a:pPr lvl="2"/>
            <a:r>
              <a:rPr lang="en-US" dirty="0" smtClean="0"/>
              <a:t>Use mannequins for clothes</a:t>
            </a:r>
          </a:p>
          <a:p>
            <a:pPr lvl="2"/>
            <a:r>
              <a:rPr lang="en-US" baseline="0" dirty="0" smtClean="0"/>
              <a:t>Make samples to take home</a:t>
            </a:r>
            <a:endParaRPr lang="en-US" baseline="0" dirty="0" smtClean="0"/>
          </a:p>
          <a:p>
            <a:pPr lvl="1"/>
            <a:r>
              <a:rPr lang="en-US" baseline="0" dirty="0" smtClean="0"/>
              <a:t>Involving the Customer</a:t>
            </a:r>
          </a:p>
          <a:p>
            <a:pPr lvl="2"/>
            <a:r>
              <a:rPr lang="en-US" baseline="0" dirty="0" smtClean="0"/>
              <a:t>Test – Drive Car</a:t>
            </a:r>
          </a:p>
          <a:p>
            <a:pPr lvl="2"/>
            <a:r>
              <a:rPr lang="en-US" dirty="0" smtClean="0"/>
              <a:t>Use golf clubs </a:t>
            </a:r>
            <a:endParaRPr lang="en-US" baseline="0" dirty="0" smtClean="0"/>
          </a:p>
          <a:p>
            <a:pPr lvl="1"/>
            <a:r>
              <a:rPr lang="en-US" baseline="0" dirty="0" smtClean="0"/>
              <a:t>Holding the Customers </a:t>
            </a:r>
            <a:r>
              <a:rPr lang="en-US" baseline="0" dirty="0" smtClean="0"/>
              <a:t>Attention</a:t>
            </a:r>
          </a:p>
          <a:p>
            <a:pPr lvl="2"/>
            <a:r>
              <a:rPr lang="en-US" dirty="0" smtClean="0"/>
              <a:t>Ask them a question</a:t>
            </a:r>
          </a:p>
          <a:p>
            <a:pPr lvl="2"/>
            <a:r>
              <a:rPr lang="en-US" dirty="0" smtClean="0"/>
              <a:t>Get them involved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29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SECTION 14.2 - Objections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3886200"/>
            <a:ext cx="792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“</a:t>
            </a:r>
            <a:r>
              <a:rPr lang="en-US" sz="3600" b="1" dirty="0" smtClean="0">
                <a:solidFill>
                  <a:srgbClr val="FF0000"/>
                </a:solidFill>
              </a:rPr>
              <a:t>Objections </a:t>
            </a:r>
            <a:r>
              <a:rPr lang="en-US" sz="3600" b="1" dirty="0" smtClean="0"/>
              <a:t>should be welcomed </a:t>
            </a:r>
            <a:r>
              <a:rPr lang="en-US" sz="3600" b="1" dirty="0" smtClean="0">
                <a:solidFill>
                  <a:srgbClr val="FF0000"/>
                </a:solidFill>
              </a:rPr>
              <a:t>in sales.</a:t>
            </a:r>
            <a:r>
              <a:rPr lang="en-US" sz="3600" b="1" dirty="0" smtClean="0"/>
              <a:t>”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46932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Understanding Objections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Objections vs Excuses</a:t>
            </a:r>
          </a:p>
          <a:p>
            <a:pPr lvl="2"/>
            <a:r>
              <a:rPr lang="en-US" dirty="0" smtClean="0"/>
              <a:t>Objections – </a:t>
            </a:r>
            <a:r>
              <a:rPr lang="en-US" b="0" dirty="0" smtClean="0"/>
              <a:t>concerns, hesitations, doubts, complaints, or other reasons a customers has for making a purchase</a:t>
            </a:r>
          </a:p>
          <a:p>
            <a:pPr lvl="3"/>
            <a:r>
              <a:rPr lang="en-US" b="0" dirty="0" smtClean="0"/>
              <a:t>Could be in a form of question or statement</a:t>
            </a:r>
            <a:endParaRPr lang="en-US" b="0" dirty="0" smtClean="0"/>
          </a:p>
          <a:p>
            <a:pPr lvl="2"/>
            <a:r>
              <a:rPr lang="en-US" dirty="0" smtClean="0"/>
              <a:t>Excuses</a:t>
            </a:r>
            <a:r>
              <a:rPr lang="en-US" b="0" dirty="0" smtClean="0"/>
              <a:t> – reasons given when a customer has no intention of buying</a:t>
            </a:r>
            <a:endParaRPr lang="en-US" b="0" dirty="0" smtClean="0"/>
          </a:p>
          <a:p>
            <a:pPr lvl="1"/>
            <a:r>
              <a:rPr lang="en-US" dirty="0" smtClean="0"/>
              <a:t>Objection </a:t>
            </a:r>
            <a:r>
              <a:rPr lang="en-US" dirty="0" smtClean="0"/>
              <a:t>Analysis Sheet – </a:t>
            </a:r>
            <a:r>
              <a:rPr lang="en-US" sz="2000" b="0" dirty="0" smtClean="0"/>
              <a:t>document that lists common objections and possible responses to them</a:t>
            </a:r>
          </a:p>
          <a:p>
            <a:pPr lvl="1"/>
            <a:r>
              <a:rPr lang="en-US" sz="2000" dirty="0" smtClean="0"/>
              <a:t>Objections</a:t>
            </a:r>
            <a:r>
              <a:rPr lang="en-US" sz="2000" b="0" dirty="0" smtClean="0"/>
              <a:t> – come at all different times during the sales process</a:t>
            </a:r>
            <a:endParaRPr 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214636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Common Objections</a:t>
            </a:r>
          </a:p>
          <a:p>
            <a:pPr lvl="1"/>
            <a:endParaRPr lang="en-US" dirty="0" smtClean="0"/>
          </a:p>
          <a:p>
            <a:pPr lvl="2"/>
            <a:r>
              <a:rPr lang="en-US" dirty="0" smtClean="0"/>
              <a:t>Need – </a:t>
            </a:r>
            <a:r>
              <a:rPr lang="en-US" b="0" dirty="0" smtClean="0"/>
              <a:t>do not have an immediate need for the item</a:t>
            </a:r>
            <a:endParaRPr lang="en-US" b="0" dirty="0" smtClean="0"/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Product – </a:t>
            </a:r>
            <a:r>
              <a:rPr lang="en-US" b="0" dirty="0" smtClean="0"/>
              <a:t>not the right quality, color, size, or style</a:t>
            </a:r>
            <a:endParaRPr lang="en-US" b="0" dirty="0" smtClean="0"/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Source – </a:t>
            </a:r>
            <a:r>
              <a:rPr lang="en-US" b="0" dirty="0" smtClean="0"/>
              <a:t>negative past experiences with the company</a:t>
            </a:r>
            <a:endParaRPr lang="en-US" b="0" dirty="0" smtClean="0"/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Price – </a:t>
            </a:r>
            <a:r>
              <a:rPr lang="en-US" b="0" dirty="0" smtClean="0"/>
              <a:t>too expensive</a:t>
            </a:r>
            <a:endParaRPr lang="en-US" b="0" dirty="0" smtClean="0"/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Time – </a:t>
            </a:r>
            <a:r>
              <a:rPr lang="en-US" b="0" dirty="0" smtClean="0"/>
              <a:t>wait until a certain time of year to purchase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95714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Four-Step Method for Handling Objections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Listen </a:t>
            </a:r>
            <a:r>
              <a:rPr lang="en-US" dirty="0" smtClean="0"/>
              <a:t>carefully – </a:t>
            </a:r>
            <a:r>
              <a:rPr lang="en-US" b="0" dirty="0" smtClean="0"/>
              <a:t>attentive and maintain eye contact and let the customer talk</a:t>
            </a:r>
            <a:endParaRPr lang="en-US" b="0" dirty="0" smtClean="0"/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Acknowledge</a:t>
            </a:r>
            <a:r>
              <a:rPr lang="en-US" baseline="0" dirty="0" smtClean="0"/>
              <a:t> the </a:t>
            </a:r>
            <a:r>
              <a:rPr lang="en-US" baseline="0" dirty="0" smtClean="0"/>
              <a:t>Objections – </a:t>
            </a:r>
            <a:r>
              <a:rPr lang="en-US" b="0" baseline="0" dirty="0" smtClean="0"/>
              <a:t>show empathy</a:t>
            </a:r>
            <a:r>
              <a:rPr lang="en-US" b="0" dirty="0" smtClean="0"/>
              <a:t> for the customer’s problem, you may not agree with it but you are showing you understand it</a:t>
            </a:r>
          </a:p>
          <a:p>
            <a:pPr lvl="2"/>
            <a:endParaRPr lang="en-US" baseline="0" dirty="0" smtClean="0"/>
          </a:p>
          <a:p>
            <a:pPr lvl="2"/>
            <a:r>
              <a:rPr lang="en-US" baseline="0" dirty="0" smtClean="0"/>
              <a:t>Restate the </a:t>
            </a:r>
            <a:r>
              <a:rPr lang="en-US" baseline="0" dirty="0" smtClean="0"/>
              <a:t>Objections – </a:t>
            </a:r>
            <a:r>
              <a:rPr lang="en-US" b="0" baseline="0" dirty="0" smtClean="0"/>
              <a:t>paraphrase what was just said</a:t>
            </a:r>
            <a:r>
              <a:rPr lang="en-US" b="0" dirty="0" smtClean="0"/>
              <a:t> by the customer to show understanding</a:t>
            </a:r>
            <a:endParaRPr lang="en-US" b="0" baseline="0" dirty="0" smtClean="0"/>
          </a:p>
          <a:p>
            <a:pPr lvl="2"/>
            <a:endParaRPr lang="en-US" baseline="0" dirty="0" smtClean="0"/>
          </a:p>
          <a:p>
            <a:pPr lvl="2"/>
            <a:r>
              <a:rPr lang="en-US" baseline="0" dirty="0" smtClean="0"/>
              <a:t>Answer the </a:t>
            </a:r>
            <a:r>
              <a:rPr lang="en-US" baseline="0" dirty="0" smtClean="0"/>
              <a:t>Objections – </a:t>
            </a:r>
            <a:r>
              <a:rPr lang="en-US" b="0" baseline="0" dirty="0" smtClean="0"/>
              <a:t>answer it tactfully, do not</a:t>
            </a:r>
            <a:r>
              <a:rPr lang="en-US" b="0" dirty="0" smtClean="0"/>
              <a:t> act superior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61872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/>
            <a:r>
              <a:rPr lang="en-US" dirty="0" smtClean="0"/>
              <a:t>Specialized Methods</a:t>
            </a:r>
            <a:r>
              <a:rPr lang="en-US" baseline="0" dirty="0" smtClean="0"/>
              <a:t> of Answering Objections</a:t>
            </a:r>
          </a:p>
          <a:p>
            <a:pPr lvl="1"/>
            <a:endParaRPr lang="en-US" baseline="0" dirty="0" smtClean="0"/>
          </a:p>
          <a:p>
            <a:pPr lvl="2"/>
            <a:r>
              <a:rPr lang="en-US" dirty="0" smtClean="0"/>
              <a:t>Substitutions – </a:t>
            </a:r>
            <a:r>
              <a:rPr lang="en-US" b="0" dirty="0" smtClean="0"/>
              <a:t>a different product that would still satisfy the customer’s needs</a:t>
            </a:r>
            <a:endParaRPr lang="en-US" b="0" dirty="0" smtClean="0"/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Boomerang – </a:t>
            </a:r>
            <a:r>
              <a:rPr lang="en-US" b="0" dirty="0" smtClean="0"/>
              <a:t>bring the objection back to the customer as a selling point</a:t>
            </a:r>
            <a:endParaRPr lang="en-US" b="0" dirty="0" smtClean="0"/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Question – </a:t>
            </a:r>
            <a:r>
              <a:rPr lang="en-US" b="0" dirty="0" smtClean="0"/>
              <a:t>asks questions to learn more about what the customer is wanting, to find out what they really want or what the real objection is</a:t>
            </a:r>
            <a:endParaRPr lang="en-US" b="0" dirty="0" smtClean="0"/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Superior</a:t>
            </a:r>
            <a:r>
              <a:rPr lang="en-US" baseline="0" dirty="0" smtClean="0"/>
              <a:t> </a:t>
            </a:r>
            <a:r>
              <a:rPr lang="en-US" baseline="0" dirty="0" smtClean="0"/>
              <a:t>Point – </a:t>
            </a:r>
            <a:r>
              <a:rPr lang="en-US" b="0" baseline="0" dirty="0" smtClean="0"/>
              <a:t>acknowledge that the objection</a:t>
            </a:r>
            <a:r>
              <a:rPr lang="en-US" b="0" dirty="0" smtClean="0"/>
              <a:t> is valid but compensate them with other features or benefits</a:t>
            </a:r>
            <a:endParaRPr lang="en-US" b="0" baseline="0" dirty="0" smtClean="0"/>
          </a:p>
          <a:p>
            <a:pPr lvl="5"/>
            <a:r>
              <a:rPr lang="en-US" baseline="0" dirty="0" smtClean="0"/>
              <a:t>Compensate – offset with other features </a:t>
            </a:r>
            <a:r>
              <a:rPr lang="en-US" baseline="0" smtClean="0"/>
              <a:t>and benefits</a:t>
            </a:r>
            <a:endParaRPr lang="en-US" baseline="0" dirty="0" smtClean="0"/>
          </a:p>
          <a:p>
            <a:pPr lvl="2"/>
            <a:r>
              <a:rPr lang="en-US" baseline="0" dirty="0" smtClean="0"/>
              <a:t>Denial – </a:t>
            </a:r>
            <a:r>
              <a:rPr lang="en-US" b="0" baseline="0" dirty="0" smtClean="0"/>
              <a:t>customer’s objections is based on misinformation, so prove</a:t>
            </a:r>
            <a:r>
              <a:rPr lang="en-US" b="0" dirty="0" smtClean="0"/>
              <a:t> and accurate</a:t>
            </a:r>
            <a:endParaRPr lang="en-US" b="0" baseline="0" dirty="0" smtClean="0"/>
          </a:p>
          <a:p>
            <a:pPr lvl="2"/>
            <a:endParaRPr lang="en-US" baseline="0" dirty="0" smtClean="0"/>
          </a:p>
          <a:p>
            <a:pPr lvl="2"/>
            <a:r>
              <a:rPr lang="en-US" baseline="0" dirty="0" smtClean="0"/>
              <a:t>Demonstration – </a:t>
            </a:r>
            <a:r>
              <a:rPr lang="en-US" b="0" baseline="0" dirty="0" smtClean="0"/>
              <a:t>seeing is believing</a:t>
            </a:r>
            <a:endParaRPr lang="en-US" b="0" baseline="0" dirty="0" smtClean="0"/>
          </a:p>
          <a:p>
            <a:pPr lvl="2"/>
            <a:endParaRPr lang="en-US" baseline="0" dirty="0" smtClean="0"/>
          </a:p>
          <a:p>
            <a:pPr lvl="2"/>
            <a:r>
              <a:rPr lang="en-US" baseline="0" dirty="0" smtClean="0"/>
              <a:t>Third </a:t>
            </a:r>
            <a:r>
              <a:rPr lang="en-US" baseline="0" dirty="0" smtClean="0"/>
              <a:t>Party </a:t>
            </a:r>
            <a:r>
              <a:rPr lang="en-US" b="0" baseline="0" dirty="0" smtClean="0"/>
              <a:t>– using a previous customer or another neutral person who can give a testimonial about the product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17058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4823</TotalTime>
  <Words>570</Words>
  <Application>Microsoft Office PowerPoint</Application>
  <PresentationFormat>On-screen Show (4:3)</PresentationFormat>
  <Paragraphs>86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Century Gothic</vt:lpstr>
      <vt:lpstr>Wingdings 2</vt:lpstr>
      <vt:lpstr>Austin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Wyss, Shawn</dc:creator>
  <cp:lastModifiedBy>Scott Hingle</cp:lastModifiedBy>
  <cp:revision>28</cp:revision>
  <dcterms:created xsi:type="dcterms:W3CDTF">2014-05-07T17:13:42Z</dcterms:created>
  <dcterms:modified xsi:type="dcterms:W3CDTF">2018-03-08T19:41:16Z</dcterms:modified>
</cp:coreProperties>
</file>